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65" r:id="rId4"/>
    <p:sldId id="266" r:id="rId5"/>
    <p:sldId id="258" r:id="rId6"/>
    <p:sldId id="259" r:id="rId7"/>
    <p:sldId id="267" r:id="rId8"/>
    <p:sldId id="261" r:id="rId9"/>
    <p:sldId id="269" r:id="rId10"/>
    <p:sldId id="271" r:id="rId11"/>
    <p:sldId id="262" r:id="rId12"/>
    <p:sldId id="273" r:id="rId13"/>
    <p:sldId id="274" r:id="rId14"/>
    <p:sldId id="263" r:id="rId15"/>
    <p:sldId id="264" r:id="rId16"/>
    <p:sldId id="276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D0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94660"/>
  </p:normalViewPr>
  <p:slideViewPr>
    <p:cSldViewPr snapToGrid="0">
      <p:cViewPr varScale="1">
        <p:scale>
          <a:sx n="91" d="100"/>
          <a:sy n="91" d="100"/>
        </p:scale>
        <p:origin x="79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2D3E15-F51E-4F18-AC3E-2A549B3D6BDD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B3D747-8713-4331-867B-35E4596A6F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4873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8B086A-653C-4125-AEEF-5C2B27E48F28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41654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5575AF-5896-1EF5-B03C-C9E65786DD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60847D3-A185-3CFB-E431-78DC90E149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4829DF-0AA1-FC5E-B635-F2976A5C8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839FE-F193-47F1-B7D8-5A8345452704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5649F4F-6E2D-011B-ECB2-255CC76E06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4FB6FDE-3CC8-C6D3-A233-204748C9F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B5238-EBB9-4604-9589-63A28EA0ED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6915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34AC7E-E3EC-262A-4DB9-B72080D5E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8829D03-AB10-6FF9-68E4-6F10A44D64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81106B4-FF7D-E9A6-A6E0-0FCEB9B3FB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839FE-F193-47F1-B7D8-5A8345452704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5D92C08-F076-FDD3-58CA-5B358DF0F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72E769C-3B1B-3B13-0D22-4DDBF0A08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B5238-EBB9-4604-9589-63A28EA0ED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6593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616751D-56D1-540F-2F98-D29EC7B50C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2C2F96E-FB7B-663B-70B4-78FA88CA51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F2DBBA-A198-890D-9882-E86491DEF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839FE-F193-47F1-B7D8-5A8345452704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AD03B2-D9A9-C313-961D-8657728C7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B5CAFC6-7F4F-3AA5-9766-14424A9A7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B5238-EBB9-4604-9589-63A28EA0ED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9526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1EAA1D-A725-3EBD-8E22-9168159D0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6DA6FA4-8860-988C-A625-E054BD3553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00588E7-53A9-1C7E-5334-A8DBAC20E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839FE-F193-47F1-B7D8-5A8345452704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931BF98-23AE-08CB-63B2-ABE73B718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C7BD50-AC2C-05E4-FB8A-8F9D793C4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B5238-EBB9-4604-9589-63A28EA0ED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429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9D070E-CBA7-E7D6-B117-EA76CD941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CA7972C-37E3-160C-9994-CEC87925EF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5BA1A1F-5757-3018-F82A-56F05F809D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839FE-F193-47F1-B7D8-5A8345452704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E2ECB3-1293-3957-E7B0-795C4971E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530177-00A6-99C4-299C-5D8CF1CDA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B5238-EBB9-4604-9589-63A28EA0ED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056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E00109-4C09-3E90-6BA0-437421BFC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FD93E17-1070-846D-C14B-DF401DC6C5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B6A5C69-3922-8FC0-4AB4-3AD37902B4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CC11353-1EC5-EB8B-B4A7-ED21C286F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839FE-F193-47F1-B7D8-5A8345452704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8063FBE-397D-3BCA-F001-3498689F2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6919BAB-7237-CDE2-5E3F-E74C6157C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B5238-EBB9-4604-9589-63A28EA0ED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589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8B7B62-5654-D8CD-78CD-DE8503BAA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1A22346-2880-A423-372D-FA7F64506D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0CF10EE-2823-0DD6-2E71-3DE4A48094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923A255-4117-5F0D-5720-F907A87986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A716DE6-3B26-FEDC-2AA4-70648DFE6E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F94F463-724F-0B66-CCA2-B9F6B5438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839FE-F193-47F1-B7D8-5A8345452704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BBCDD0B-DD08-6125-80A4-BDD1F0B9B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A13966B-98D9-6E7A-E144-B36973403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B5238-EBB9-4604-9589-63A28EA0ED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195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5BB4BA-C748-FD31-3F74-3D7D8090F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794BF5B-DC39-6738-7979-86390DD09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839FE-F193-47F1-B7D8-5A8345452704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0713C20-9789-997F-5B60-2F43992663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2690E02-0C7F-F8A1-E3D4-749EA7154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B5238-EBB9-4604-9589-63A28EA0ED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7039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14B5B59-E890-78E8-99DB-19EFE0ECA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839FE-F193-47F1-B7D8-5A8345452704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2BF4ACC-9773-A8D0-AD25-5FA911914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B5D8361-56FC-72CA-B22F-2E40F9114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B5238-EBB9-4604-9589-63A28EA0ED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8724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E68783-6CF6-DD07-A670-0546C3A12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DE2BA99-B5CD-8CBE-BBD2-6DF140622B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DDAEDA7-6CA1-652A-7ECE-B7300F23A8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B1DCE08-17DC-C742-EA1D-4B1535D230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839FE-F193-47F1-B7D8-5A8345452704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A0D4B38-0596-E165-DE5A-B52DAE5561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9DDFAD6-EC3A-8E53-DD44-434C92519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B5238-EBB9-4604-9589-63A28EA0ED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8817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45022F-304C-17DF-DF3A-B79479C2C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9F4A2A7-9128-3B54-28E4-52590A4B47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12A574F-E036-D71B-758D-4E6D44081C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E69BA0D-79D0-91D6-1034-E49A95BBA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839FE-F193-47F1-B7D8-5A8345452704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6FF8A9C-C86F-A5F2-930E-E51AB6BFB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DD60996-9772-6B3B-FC5E-D900192E3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B5238-EBB9-4604-9589-63A28EA0ED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6054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353423-064F-AE6F-D82D-7E6AB7550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B122221-980D-0018-AB86-5BD4F48E29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85F94A0-7D9A-6FC3-AF10-6E1B705CE9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2D839FE-F193-47F1-B7D8-5A8345452704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440DAA3-47BB-66CD-5504-23E11C0F1B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C12595-529F-44A0-142F-2A6D56A05C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7B5238-EBB9-4604-9589-63A28EA0ED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1743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irror.tomskfluxnet.ru/mapimces.html" TargetMode="External"/><Relationship Id="rId5" Type="http://schemas.openxmlformats.org/officeDocument/2006/relationships/hyperlink" Target="https://tomskfluxnet.ru/" TargetMode="Externa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8">
            <a:extLst>
              <a:ext uri="{FF2B5EF4-FFF2-40B4-BE49-F238E27FC236}">
                <a16:creationId xmlns:a16="http://schemas.microsoft.com/office/drawing/2014/main" id="{3D536C4E-8AC3-0DA0-0335-83E6DEBED591}"/>
              </a:ext>
            </a:extLst>
          </p:cNvPr>
          <p:cNvSpPr/>
          <p:nvPr/>
        </p:nvSpPr>
        <p:spPr>
          <a:xfrm>
            <a:off x="402336" y="969264"/>
            <a:ext cx="11430000" cy="5184648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73B7DC-4C1D-D049-3982-BBB107581CDD}"/>
              </a:ext>
            </a:extLst>
          </p:cNvPr>
          <p:cNvSpPr txBox="1"/>
          <p:nvPr/>
        </p:nvSpPr>
        <p:spPr>
          <a:xfrm>
            <a:off x="969818" y="1733513"/>
            <a:ext cx="10658764" cy="4049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200"/>
              </a:spcAft>
              <a:buNone/>
            </a:pPr>
            <a:r>
              <a:rPr lang="ru-RU" sz="1600" b="1" kern="1600" cap="all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ИЗМЕРИТЕЛЬНО-Вычислительная СИСТЕМА ДЛЯ </a:t>
            </a:r>
            <a:r>
              <a:rPr lang="ru-RU" sz="1600" b="1" kern="1600" cap="all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пульсационных измерений МЕТЕОРОЛОГИЧЕСКИХ величин и согласованные подходы к сопоставлению ЕЕ данных с LES-моделированием ГОРОДСКОЙ турбулентности</a:t>
            </a:r>
            <a:endParaRPr lang="ru-RU" sz="16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  <a:spcAft>
                <a:spcPts val="1200"/>
              </a:spcAft>
              <a:buNone/>
            </a:pPr>
            <a:r>
              <a:rPr lang="ru-RU" sz="16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Богушевич А.Я.</a:t>
            </a:r>
            <a:r>
              <a:rPr lang="ru-RU" sz="1600" b="1" baseline="30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6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Варенцов А.И.</a:t>
            </a:r>
            <a:r>
              <a:rPr lang="ru-RU" sz="1600" b="1" baseline="30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6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Гладских Д.С.</a:t>
            </a:r>
            <a:r>
              <a:rPr lang="ru-RU" sz="1600" b="1" baseline="30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2,4</a:t>
            </a:r>
            <a:r>
              <a:rPr lang="ru-RU" sz="16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Глазунов А.В.</a:t>
            </a:r>
            <a:r>
              <a:rPr lang="ru-RU" sz="1600" b="1" baseline="30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2,3</a:t>
            </a:r>
            <a:r>
              <a:rPr lang="ru-RU" sz="16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Дебольский</a:t>
            </a:r>
            <a:r>
              <a:rPr lang="ru-RU" sz="16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А.В.</a:t>
            </a:r>
            <a:r>
              <a:rPr lang="ru-RU" sz="1600" b="1" baseline="30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2,5</a:t>
            </a:r>
            <a:r>
              <a:rPr lang="ru-RU" sz="16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Кобзев А.А.</a:t>
            </a:r>
            <a:r>
              <a:rPr lang="ru-RU" sz="1600" b="1" baseline="30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r>
              <a:rPr lang="ru-RU" sz="16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Мортиков</a:t>
            </a:r>
            <a:r>
              <a:rPr lang="ru-RU" sz="16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Е.В.</a:t>
            </a:r>
            <a:r>
              <a:rPr lang="ru-RU" sz="1600" b="1" baseline="30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2,3</a:t>
            </a:r>
            <a:r>
              <a:rPr lang="ru-RU" sz="16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Пашкин А.Д.</a:t>
            </a:r>
            <a:r>
              <a:rPr lang="ru-RU" sz="1600" b="1" baseline="30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16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u="sng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Тельминов</a:t>
            </a:r>
            <a:r>
              <a:rPr lang="ru-RU" sz="1600" b="1" u="sng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А.Е.</a:t>
            </a:r>
            <a:r>
              <a:rPr lang="ru-RU" sz="1600" b="1" u="sng" baseline="30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1600" b="1" u="sng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  <a:buNone/>
            </a:pPr>
            <a:r>
              <a:rPr lang="ru-RU" sz="1600" baseline="30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ru-RU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Институт мониторинга климатических и экологических систем СО РАН, г. Томск, Россия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1600" baseline="30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</a:t>
            </a:r>
            <a:r>
              <a:rPr lang="ru-RU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Научно-Исследовательский Вычислительный Центр МГУ, г. Москва, Россия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1600" baseline="30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ru-RU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Институт вычислительной математики им. Г.И. Марчука РАН, г. Москва, Россия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1600" baseline="30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ru-RU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Институт прикладной физики им. А.В. Гапонова-</a:t>
            </a:r>
            <a:r>
              <a:rPr lang="ru-RU" sz="1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Грехова</a:t>
            </a:r>
            <a:r>
              <a:rPr lang="ru-RU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РАН, г. Москва, Россия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1600" baseline="30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lang="ru-RU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Институт физики атмосферы им. А.М. Обухова РАН, г. Москва, Россия</a:t>
            </a:r>
          </a:p>
        </p:txBody>
      </p:sp>
    </p:spTree>
    <p:extLst>
      <p:ext uri="{BB962C8B-B14F-4D97-AF65-F5344CB8AC3E}">
        <p14:creationId xmlns:p14="http://schemas.microsoft.com/office/powerpoint/2010/main" val="18742676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8">
            <a:extLst>
              <a:ext uri="{FF2B5EF4-FFF2-40B4-BE49-F238E27FC236}">
                <a16:creationId xmlns:a16="http://schemas.microsoft.com/office/drawing/2014/main" id="{BF80C94D-9D4F-1FA1-C0E9-AF9ABF117216}"/>
              </a:ext>
            </a:extLst>
          </p:cNvPr>
          <p:cNvSpPr/>
          <p:nvPr/>
        </p:nvSpPr>
        <p:spPr>
          <a:xfrm>
            <a:off x="53125" y="94397"/>
            <a:ext cx="4738332" cy="6416131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8">
            <a:extLst>
              <a:ext uri="{FF2B5EF4-FFF2-40B4-BE49-F238E27FC236}">
                <a16:creationId xmlns:a16="http://schemas.microsoft.com/office/drawing/2014/main" id="{F36AD43E-C9DF-6899-7791-B72583896223}"/>
              </a:ext>
            </a:extLst>
          </p:cNvPr>
          <p:cNvSpPr/>
          <p:nvPr/>
        </p:nvSpPr>
        <p:spPr>
          <a:xfrm>
            <a:off x="5148072" y="82296"/>
            <a:ext cx="6866203" cy="6584832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15">
            <a:extLst>
              <a:ext uri="{FF2B5EF4-FFF2-40B4-BE49-F238E27FC236}">
                <a16:creationId xmlns:a16="http://schemas.microsoft.com/office/drawing/2014/main" id="{5A5EA360-3AEF-957B-B36D-91126342DB7D}"/>
              </a:ext>
            </a:extLst>
          </p:cNvPr>
          <p:cNvSpPr/>
          <p:nvPr/>
        </p:nvSpPr>
        <p:spPr>
          <a:xfrm>
            <a:off x="293478" y="2553232"/>
            <a:ext cx="4241100" cy="3662616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1">
            <a:extLst>
              <a:ext uri="{FF2B5EF4-FFF2-40B4-BE49-F238E27FC236}">
                <a16:creationId xmlns:a16="http://schemas.microsoft.com/office/drawing/2014/main" id="{26754143-90DF-66C4-B0D1-6645E1212C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161" y="2787826"/>
            <a:ext cx="3578029" cy="3457055"/>
          </a:xfrm>
          <a:prstGeom prst="rect">
            <a:avLst/>
          </a:prstGeom>
          <a:effectLst>
            <a:softEdge rad="25488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F221496-9DFF-A584-1659-B6A489100B93}"/>
              </a:ext>
            </a:extLst>
          </p:cNvPr>
          <p:cNvSpPr txBox="1"/>
          <p:nvPr/>
        </p:nvSpPr>
        <p:spPr>
          <a:xfrm>
            <a:off x="177725" y="2535867"/>
            <a:ext cx="42851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Wind field at IMCES SB RAS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ight Arrow 42">
            <a:extLst>
              <a:ext uri="{FF2B5EF4-FFF2-40B4-BE49-F238E27FC236}">
                <a16:creationId xmlns:a16="http://schemas.microsoft.com/office/drawing/2014/main" id="{A56EEB17-3777-A64D-3150-42CC1FE28C49}"/>
              </a:ext>
            </a:extLst>
          </p:cNvPr>
          <p:cNvSpPr/>
          <p:nvPr/>
        </p:nvSpPr>
        <p:spPr>
          <a:xfrm>
            <a:off x="53125" y="4154021"/>
            <a:ext cx="687876" cy="23187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>
              <a:solidFill>
                <a:srgbClr val="FF0000"/>
              </a:solidFill>
            </a:endParaRPr>
          </a:p>
        </p:txBody>
      </p:sp>
      <p:pic>
        <p:nvPicPr>
          <p:cNvPr id="8" name="Graphic 38" descr="Graphic 38">
            <a:extLst>
              <a:ext uri="{FF2B5EF4-FFF2-40B4-BE49-F238E27FC236}">
                <a16:creationId xmlns:a16="http://schemas.microsoft.com/office/drawing/2014/main" id="{0A5EF701-CFC6-F186-4707-FFFF636A81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417" y="4298933"/>
            <a:ext cx="463744" cy="463744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4709B31-D95D-96EC-A6B6-CF3DC5F9B4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0638" y="1114202"/>
            <a:ext cx="6002580" cy="522915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E4266CF-52BD-9E05-6B86-6C75F3C936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161" y="259896"/>
            <a:ext cx="2039209" cy="214529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39279D1-23C3-8EFD-657C-91D409220D45}"/>
              </a:ext>
            </a:extLst>
          </p:cNvPr>
          <p:cNvSpPr txBox="1"/>
          <p:nvPr/>
        </p:nvSpPr>
        <p:spPr>
          <a:xfrm>
            <a:off x="2548751" y="697560"/>
            <a:ext cx="211988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Схема расположения матч, цветом обозначена скорость ветра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F65AE89-EB0A-DD31-CF6D-B2E896B91D50}"/>
              </a:ext>
            </a:extLst>
          </p:cNvPr>
          <p:cNvSpPr txBox="1"/>
          <p:nvPr/>
        </p:nvSpPr>
        <p:spPr>
          <a:xfrm>
            <a:off x="5572939" y="190872"/>
            <a:ext cx="609797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Скорость ветра (сверху) и дисперсия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U-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компоненты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Слева – наличие древесной растительности, справа - отсутствие</a:t>
            </a:r>
          </a:p>
        </p:txBody>
      </p:sp>
    </p:spTree>
    <p:extLst>
      <p:ext uri="{BB962C8B-B14F-4D97-AF65-F5344CB8AC3E}">
        <p14:creationId xmlns:p14="http://schemas.microsoft.com/office/powerpoint/2010/main" val="17226055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8">
            <a:extLst>
              <a:ext uri="{FF2B5EF4-FFF2-40B4-BE49-F238E27FC236}">
                <a16:creationId xmlns:a16="http://schemas.microsoft.com/office/drawing/2014/main" id="{D342E767-3C15-95E7-09BB-74D7D0FA24F2}"/>
              </a:ext>
            </a:extLst>
          </p:cNvPr>
          <p:cNvSpPr/>
          <p:nvPr/>
        </p:nvSpPr>
        <p:spPr>
          <a:xfrm>
            <a:off x="657204" y="909270"/>
            <a:ext cx="11229996" cy="5232623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FA8E64-9BDD-1C60-ABEB-9CA4F80B2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04" y="178529"/>
            <a:ext cx="10515600" cy="68643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Подходы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B61B18A-52B0-7265-897D-B51126D45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0709" y="1834861"/>
            <a:ext cx="10515600" cy="3816131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dirty="0"/>
              <a:t>Для корректного сравнения результатов LES-моделирования с натурными измерениями предложены унифицированные процедуры постобработки, учитывающие особенности обоих типов данных:</a:t>
            </a:r>
          </a:p>
          <a:p>
            <a:pPr algn="just"/>
            <a:r>
              <a:rPr lang="ru-RU" dirty="0"/>
              <a:t>1. Расчет пульсаций. Для обоих типов данных производится усреднение на интервале 20–60 минут с последующим вычислением отклонений от среднего значения. Среднее значение определяется методом наименьших квадратов на выбранном интервале.</a:t>
            </a:r>
          </a:p>
          <a:p>
            <a:pPr algn="just"/>
            <a:r>
              <a:rPr lang="ru-RU" dirty="0"/>
              <a:t>2. Фильтрация данных. Измерительные данные проходят предварительную фильтрацию для удаления артефактов и выбросов. Модельные данные используются без дополнительной фильтрации для сохранения всей разрешаемой спектральной информации.</a:t>
            </a:r>
          </a:p>
          <a:p>
            <a:pPr algn="just"/>
            <a:r>
              <a:rPr lang="ru-RU" dirty="0"/>
              <a:t>3. Сортировка по направлениям ветра. Для корректного сравнения производится сортировка данных измерений по направлению ветра, взятому с прибора, установленного на высоте 40 м. Это позволяет выделять периоды с преобладающими направлениями потока и сравнивать их с модельными расчетами, выполненными для соответствующих сценариев.</a:t>
            </a:r>
          </a:p>
          <a:p>
            <a:pPr algn="just"/>
            <a:r>
              <a:rPr lang="ru-RU" dirty="0"/>
              <a:t>4. Расчет статистических характеристик. Разработанные процедуры позволяют вычислять функции плотности вероятности, коэффициенты асимметрии  и эксцесса  для пульсаций компонент скорости.</a:t>
            </a:r>
          </a:p>
          <a:p>
            <a:pPr algn="just"/>
            <a:r>
              <a:rPr lang="ru-RU" dirty="0"/>
              <a:t>5. Построение пространственных спектров. С использованием гипотезы Тейлора о «замороженной турбулентности» реализован алгоритм построения аналогов пространственных спектров по временным рядам как измерительных, так и модельных данных.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550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8">
            <a:extLst>
              <a:ext uri="{FF2B5EF4-FFF2-40B4-BE49-F238E27FC236}">
                <a16:creationId xmlns:a16="http://schemas.microsoft.com/office/drawing/2014/main" id="{501D204D-D437-9BE3-B13D-4FE56A767B94}"/>
              </a:ext>
            </a:extLst>
          </p:cNvPr>
          <p:cNvSpPr/>
          <p:nvPr/>
        </p:nvSpPr>
        <p:spPr>
          <a:xfrm>
            <a:off x="73152" y="395028"/>
            <a:ext cx="12015216" cy="6338432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53E5E3F-6FA2-D2C7-FED2-74B233509C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070" y="661960"/>
            <a:ext cx="3525435" cy="275445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1FAA49B-DBE5-EF0E-E263-764D4786FB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3329" y="678107"/>
            <a:ext cx="3348911" cy="262577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0499082-0C61-BB69-FD8F-55910D5C44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6370" y="744256"/>
            <a:ext cx="3653216" cy="262577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F7C720F-6161-EBFB-7F0A-CA3C0D0564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9853" y="3624077"/>
            <a:ext cx="3553764" cy="273831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F0329B1-B11D-1830-2CD5-87BD3D0B00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01322" y="3613177"/>
            <a:ext cx="3589356" cy="282236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3BFEEA6-491D-608D-FA8D-64982C3053E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9623" y="3613177"/>
            <a:ext cx="3699962" cy="2738312"/>
          </a:xfrm>
          <a:prstGeom prst="rect">
            <a:avLst/>
          </a:prstGeom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4D345AFD-2872-E117-0DF7-3B1B7423BD53}"/>
              </a:ext>
            </a:extLst>
          </p:cNvPr>
          <p:cNvSpPr txBox="1">
            <a:spLocks/>
          </p:cNvSpPr>
          <p:nvPr/>
        </p:nvSpPr>
        <p:spPr>
          <a:xfrm>
            <a:off x="619125" y="60532"/>
            <a:ext cx="10515600" cy="44238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Функции плотности вероятности 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Z =40 m, time =60 min</a:t>
            </a:r>
            <a:endParaRPr lang="ru-RU" sz="2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8">
            <a:extLst>
              <a:ext uri="{FF2B5EF4-FFF2-40B4-BE49-F238E27FC236}">
                <a16:creationId xmlns:a16="http://schemas.microsoft.com/office/drawing/2014/main" id="{CEEAF63B-445E-A306-47D8-EC9E9F8CA5CE}"/>
              </a:ext>
            </a:extLst>
          </p:cNvPr>
          <p:cNvSpPr/>
          <p:nvPr/>
        </p:nvSpPr>
        <p:spPr>
          <a:xfrm>
            <a:off x="91440" y="393066"/>
            <a:ext cx="11978640" cy="6464933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1" name="Picture 91"/>
          <p:cNvPicPr/>
          <p:nvPr/>
        </p:nvPicPr>
        <p:blipFill>
          <a:blip r:embed="rId2"/>
          <a:stretch/>
        </p:blipFill>
        <p:spPr>
          <a:xfrm>
            <a:off x="8166635" y="780612"/>
            <a:ext cx="3357636" cy="2643341"/>
          </a:xfrm>
          <a:prstGeom prst="rect">
            <a:avLst/>
          </a:prstGeom>
        </p:spPr>
      </p:pic>
      <p:pic>
        <p:nvPicPr>
          <p:cNvPr id="93" name="Picture 93"/>
          <p:cNvPicPr/>
          <p:nvPr/>
        </p:nvPicPr>
        <p:blipFill>
          <a:blip r:embed="rId3"/>
          <a:stretch/>
        </p:blipFill>
        <p:spPr>
          <a:xfrm>
            <a:off x="8105869" y="3603817"/>
            <a:ext cx="3357637" cy="2743990"/>
          </a:xfrm>
          <a:prstGeom prst="rect">
            <a:avLst/>
          </a:prstGeom>
        </p:spPr>
      </p:pic>
      <p:pic>
        <p:nvPicPr>
          <p:cNvPr id="95" name="Picture 95"/>
          <p:cNvPicPr/>
          <p:nvPr/>
        </p:nvPicPr>
        <p:blipFill>
          <a:blip r:embed="rId4"/>
          <a:stretch/>
        </p:blipFill>
        <p:spPr>
          <a:xfrm>
            <a:off x="4308811" y="3828255"/>
            <a:ext cx="3479166" cy="2519552"/>
          </a:xfrm>
          <a:prstGeom prst="rect">
            <a:avLst/>
          </a:prstGeom>
        </p:spPr>
      </p:pic>
      <p:pic>
        <p:nvPicPr>
          <p:cNvPr id="97" name="Picture 97"/>
          <p:cNvPicPr/>
          <p:nvPr/>
        </p:nvPicPr>
        <p:blipFill>
          <a:blip r:embed="rId5"/>
          <a:stretch/>
        </p:blipFill>
        <p:spPr>
          <a:xfrm>
            <a:off x="4432646" y="830858"/>
            <a:ext cx="3507582" cy="2733467"/>
          </a:xfrm>
          <a:prstGeom prst="rect">
            <a:avLst/>
          </a:prstGeom>
        </p:spPr>
      </p:pic>
      <p:pic>
        <p:nvPicPr>
          <p:cNvPr id="99" name="Picture 99"/>
          <p:cNvPicPr/>
          <p:nvPr/>
        </p:nvPicPr>
        <p:blipFill>
          <a:blip r:embed="rId6"/>
          <a:stretch/>
        </p:blipFill>
        <p:spPr>
          <a:xfrm>
            <a:off x="520395" y="780613"/>
            <a:ext cx="3628787" cy="2743990"/>
          </a:xfrm>
          <a:prstGeom prst="rect">
            <a:avLst/>
          </a:prstGeom>
        </p:spPr>
      </p:pic>
      <p:pic>
        <p:nvPicPr>
          <p:cNvPr id="101" name="Picture 101"/>
          <p:cNvPicPr/>
          <p:nvPr/>
        </p:nvPicPr>
        <p:blipFill>
          <a:blip r:embed="rId7"/>
          <a:stretch/>
        </p:blipFill>
        <p:spPr>
          <a:xfrm>
            <a:off x="520395" y="3720943"/>
            <a:ext cx="3479166" cy="2743990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0567D758-4808-9FCE-9720-9F21252B8D5C}"/>
              </a:ext>
            </a:extLst>
          </p:cNvPr>
          <p:cNvSpPr txBox="1">
            <a:spLocks/>
          </p:cNvSpPr>
          <p:nvPr/>
        </p:nvSpPr>
        <p:spPr>
          <a:xfrm>
            <a:off x="619125" y="69676"/>
            <a:ext cx="10515600" cy="44238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Функции плотности вероятности 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Z =</a:t>
            </a:r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0 m, time =60 min</a:t>
            </a:r>
            <a:endParaRPr lang="ru-RU" sz="2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8">
            <a:extLst>
              <a:ext uri="{FF2B5EF4-FFF2-40B4-BE49-F238E27FC236}">
                <a16:creationId xmlns:a16="http://schemas.microsoft.com/office/drawing/2014/main" id="{B82B2A1E-BCAA-8BB9-FA1E-D4DE58CC5F22}"/>
              </a:ext>
            </a:extLst>
          </p:cNvPr>
          <p:cNvSpPr/>
          <p:nvPr/>
        </p:nvSpPr>
        <p:spPr>
          <a:xfrm>
            <a:off x="657204" y="909270"/>
            <a:ext cx="10877591" cy="4882939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77A07F-1253-D9C6-8B3E-89FDBF8C5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04" y="212213"/>
            <a:ext cx="10515600" cy="697057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Результат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4D25365-3313-3495-DE52-987CF37301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0871"/>
            <a:ext cx="10515600" cy="4351338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/>
              <a:t>Анализ результатов показывает, что натурные данные демонстрируют распределения, близкие к нормальным (гауссовым). Значения коэффициента асимметрии не превышают 0.1, эксцесс близок к 3. Это свидетельствует об отсутствии выраженных аномалий в турбулентных пульсациях в точке установки прибора на высоте 40 м. </a:t>
            </a:r>
          </a:p>
          <a:p>
            <a:pPr algn="just"/>
            <a:r>
              <a:rPr lang="ru-RU" dirty="0"/>
              <a:t>Модельные результаты обнаруживают более выраженную асимметрию распределений. При этом отмечается чувствительность модели к двум ключевым факторам: 1) пространственному разрешению — увеличение разрешения с 3 м до 1.5 м приводит к росту асимметрии; 2) наличию древесной растительности — учет деревьев в конфигурации модели приближает значения асимметрии к натурным данным, тогда как их отсутствие усиливает отклонения от нормального распределения. </a:t>
            </a:r>
          </a:p>
          <a:p>
            <a:pPr algn="just"/>
            <a:r>
              <a:rPr lang="ru-RU" dirty="0"/>
              <a:t>Наилучшее приближение к натурным данным достигается при разрешении 3 м и учете древесной растительности; дальнейшее увеличение разрешения до 1.5 м усиливает асимметрию, ухудшая согласие с измерениями.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00073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8">
            <a:extLst>
              <a:ext uri="{FF2B5EF4-FFF2-40B4-BE49-F238E27FC236}">
                <a16:creationId xmlns:a16="http://schemas.microsoft.com/office/drawing/2014/main" id="{65646913-93E6-2267-36AC-D68A2F281EFF}"/>
              </a:ext>
            </a:extLst>
          </p:cNvPr>
          <p:cNvSpPr/>
          <p:nvPr/>
        </p:nvSpPr>
        <p:spPr>
          <a:xfrm>
            <a:off x="2289658" y="3840480"/>
            <a:ext cx="2311603" cy="2940710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8">
            <a:extLst>
              <a:ext uri="{FF2B5EF4-FFF2-40B4-BE49-F238E27FC236}">
                <a16:creationId xmlns:a16="http://schemas.microsoft.com/office/drawing/2014/main" id="{B554887C-B7EB-DBD1-CD91-BDB851A28E76}"/>
              </a:ext>
            </a:extLst>
          </p:cNvPr>
          <p:cNvSpPr/>
          <p:nvPr/>
        </p:nvSpPr>
        <p:spPr>
          <a:xfrm>
            <a:off x="5941379" y="685584"/>
            <a:ext cx="6064483" cy="5750116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8">
            <a:extLst>
              <a:ext uri="{FF2B5EF4-FFF2-40B4-BE49-F238E27FC236}">
                <a16:creationId xmlns:a16="http://schemas.microsoft.com/office/drawing/2014/main" id="{1909D007-9A1C-3660-FE14-959AC8358175}"/>
              </a:ext>
            </a:extLst>
          </p:cNvPr>
          <p:cNvSpPr/>
          <p:nvPr/>
        </p:nvSpPr>
        <p:spPr>
          <a:xfrm>
            <a:off x="325202" y="685584"/>
            <a:ext cx="5415550" cy="3050326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A31470-CE47-81E0-E2D7-130524E14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79" y="137074"/>
            <a:ext cx="10515600" cy="388731"/>
          </a:xfrm>
        </p:spPr>
        <p:txBody>
          <a:bodyPr>
            <a:normAutofit/>
          </a:bodyPr>
          <a:lstStyle/>
          <a:p>
            <a:pPr algn="ctr"/>
            <a:r>
              <a:rPr lang="ru-RU" sz="2000" dirty="0"/>
              <a:t>Рекомендации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ACD410A-D55B-D607-4ABF-9D3FC8E2CC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803" y="1188435"/>
            <a:ext cx="4948347" cy="204462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На основе проведенного сравнительного анализа сформулированы следующие рекомендации по развитию измерительной системы. Расширить сеть точек измерений путем установки дополнительных ультразвуковых анемометров в зонах с аномальными значениями четвертых моментов — вблизи стен и углов зданий, а также над кровлями. Это позволит зафиксировать пространственную изменчивость турбулентных характеристик, не охваченную существующей сетью. Рассмотреть возможность сезонного перемещения части анемометров для оптимизации охвата наиболее репрезентативных участков полигона с точки зрения энергообмена.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FA5EEAE-36BC-F1BB-9ECF-80BA4A5500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634" y="1005142"/>
            <a:ext cx="5323537" cy="5137196"/>
          </a:xfrm>
          <a:prstGeom prst="rect">
            <a:avLst/>
          </a:prstGeom>
        </p:spPr>
      </p:pic>
      <p:sp>
        <p:nvSpPr>
          <p:cNvPr id="11" name="Овал 10">
            <a:extLst>
              <a:ext uri="{FF2B5EF4-FFF2-40B4-BE49-F238E27FC236}">
                <a16:creationId xmlns:a16="http://schemas.microsoft.com/office/drawing/2014/main" id="{8730B0A9-16DB-72AF-4DA1-FE467963648F}"/>
              </a:ext>
            </a:extLst>
          </p:cNvPr>
          <p:cNvSpPr/>
          <p:nvPr/>
        </p:nvSpPr>
        <p:spPr>
          <a:xfrm>
            <a:off x="7710722" y="1773240"/>
            <a:ext cx="342027" cy="331361"/>
          </a:xfrm>
          <a:prstGeom prst="ellipse">
            <a:avLst/>
          </a:prstGeom>
          <a:noFill/>
          <a:ln w="44450">
            <a:solidFill>
              <a:srgbClr val="00D0C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9A312E6-903E-8965-0E13-CA08071813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6783" y="3919204"/>
            <a:ext cx="1267779" cy="2801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0934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8">
            <a:extLst>
              <a:ext uri="{FF2B5EF4-FFF2-40B4-BE49-F238E27FC236}">
                <a16:creationId xmlns:a16="http://schemas.microsoft.com/office/drawing/2014/main" id="{15D4CE1B-4D5A-1FA1-D6C1-0E9CD4B8CF2C}"/>
              </a:ext>
            </a:extLst>
          </p:cNvPr>
          <p:cNvSpPr/>
          <p:nvPr/>
        </p:nvSpPr>
        <p:spPr>
          <a:xfrm>
            <a:off x="639910" y="1553461"/>
            <a:ext cx="11076454" cy="1914660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8">
            <a:extLst>
              <a:ext uri="{FF2B5EF4-FFF2-40B4-BE49-F238E27FC236}">
                <a16:creationId xmlns:a16="http://schemas.microsoft.com/office/drawing/2014/main" id="{9AA84547-DCCE-716B-7CE5-AC72E13E7ED5}"/>
              </a:ext>
            </a:extLst>
          </p:cNvPr>
          <p:cNvSpPr/>
          <p:nvPr/>
        </p:nvSpPr>
        <p:spPr>
          <a:xfrm>
            <a:off x="584068" y="4414864"/>
            <a:ext cx="11132296" cy="1228506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631713-ED16-9948-C2A4-1EE545121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3888" y="641852"/>
            <a:ext cx="1823139" cy="674918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Выводы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014CDE0-F4D7-BE12-06EA-00E7EEC7F9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6994" y="4565173"/>
            <a:ext cx="10515600" cy="927887"/>
          </a:xfrm>
        </p:spPr>
        <p:txBody>
          <a:bodyPr/>
          <a:lstStyle/>
          <a:p>
            <a:pPr algn="just"/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Работа по созданию измерительной системы выполнена в рамках государственного задания ИМКЭС СО РАН, разработка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вихреразрешающей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LES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-модели выполняется при поддержке РНФ (№ 25–77–20011, https://rscf.ru/project/25-77-20011/).</a:t>
            </a:r>
          </a:p>
          <a:p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9418AA-91AC-1BEC-5361-DDB2E536276D}"/>
              </a:ext>
            </a:extLst>
          </p:cNvPr>
          <p:cNvSpPr txBox="1"/>
          <p:nvPr/>
        </p:nvSpPr>
        <p:spPr>
          <a:xfrm>
            <a:off x="1062093" y="1727520"/>
            <a:ext cx="1048999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Предложенные подходы применимы для сопоставления данных полученных  математическим моделированием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LES –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моделью и физическим экспериментом. </a:t>
            </a:r>
          </a:p>
          <a:p>
            <a:pPr marL="342900" indent="-342900" algn="just">
              <a:buAutoNum type="arabicPeriod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Необходимо уточнить топографию растительности и каньона для понимания процессов происходящих при увеличении разрешения сетки.</a:t>
            </a:r>
          </a:p>
          <a:p>
            <a:pPr marL="342900" indent="-342900" algn="just">
              <a:buAutoNum type="arabicPeriod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Необходимо увеличить количество точек наблюдения с целью поиска аномалий</a:t>
            </a:r>
          </a:p>
          <a:p>
            <a:pPr marL="342900" indent="-3429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01518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8">
            <a:extLst>
              <a:ext uri="{FF2B5EF4-FFF2-40B4-BE49-F238E27FC236}">
                <a16:creationId xmlns:a16="http://schemas.microsoft.com/office/drawing/2014/main" id="{C51B80FB-498E-46BD-536B-B42238CC6738}"/>
              </a:ext>
            </a:extLst>
          </p:cNvPr>
          <p:cNvSpPr/>
          <p:nvPr/>
        </p:nvSpPr>
        <p:spPr>
          <a:xfrm>
            <a:off x="493776" y="1883664"/>
            <a:ext cx="11109960" cy="2926080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ED3295-3EA9-DD73-95D4-3CDCA26E9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Мотивация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72B44B6-A059-71AF-B85C-1AECF2669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03594"/>
            <a:ext cx="10515600" cy="2450811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dirty="0"/>
              <a:t>Для описания атмосферной турбулентности в условиях сложной городской застройки широко применяется </a:t>
            </a:r>
            <a:r>
              <a:rPr lang="ru-RU" sz="2000" dirty="0" err="1"/>
              <a:t>вихреразрешающее</a:t>
            </a:r>
            <a:r>
              <a:rPr lang="ru-RU" sz="2000" dirty="0"/>
              <a:t> моделирование (</a:t>
            </a:r>
            <a:r>
              <a:rPr lang="ru-RU" sz="2000" dirty="0" err="1"/>
              <a:t>Large-Eddy</a:t>
            </a:r>
            <a:r>
              <a:rPr lang="ru-RU" sz="2000" dirty="0"/>
              <a:t> </a:t>
            </a:r>
            <a:r>
              <a:rPr lang="ru-RU" sz="2000" dirty="0" err="1"/>
              <a:t>Simulation</a:t>
            </a:r>
            <a:r>
              <a:rPr lang="ru-RU" sz="2000" dirty="0"/>
              <a:t>, LES), в котором крупномасштабные вихри разрешаются явно, а влияние мелкомасштабных </a:t>
            </a:r>
            <a:r>
              <a:rPr lang="ru-RU" sz="2000" dirty="0" err="1"/>
              <a:t>подсеточных</a:t>
            </a:r>
            <a:r>
              <a:rPr lang="ru-RU" sz="2000" dirty="0"/>
              <a:t> процессов </a:t>
            </a:r>
            <a:r>
              <a:rPr lang="ru-RU" sz="2000" dirty="0" err="1"/>
              <a:t>параметризуется</a:t>
            </a:r>
            <a:r>
              <a:rPr lang="ru-RU" sz="2000" dirty="0"/>
              <a:t>. </a:t>
            </a:r>
          </a:p>
          <a:p>
            <a:pPr marL="0" indent="0" algn="just">
              <a:buNone/>
            </a:pPr>
            <a:r>
              <a:rPr lang="ru-RU" sz="2000" dirty="0"/>
              <a:t>Корректная валидация LES-моделей требует наличия детальных натурных данных, включающих не только усредненные характеристики, но и статистические моменты высоких порядков, а также функции распределения пульсаций скорости и температуры.</a:t>
            </a:r>
          </a:p>
          <a:p>
            <a:pPr marL="0" indent="0" algn="just">
              <a:buNone/>
            </a:pPr>
            <a:endParaRPr lang="ru-RU" sz="2000" dirty="0"/>
          </a:p>
          <a:p>
            <a:pPr marL="0" indent="0" algn="just">
              <a:buNone/>
            </a:pPr>
            <a:endParaRPr lang="ru-RU" sz="2000" dirty="0"/>
          </a:p>
          <a:p>
            <a:pPr marL="0" indent="0" algn="just">
              <a:buNone/>
            </a:pPr>
            <a:endParaRPr lang="ru-RU" sz="2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78149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6B3C32A1-BD40-E392-2F8B-B5BC96FB9E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1641" y="354555"/>
            <a:ext cx="8925058" cy="5308448"/>
          </a:xfrm>
          <a:prstGeom prst="rect">
            <a:avLst/>
          </a:prstGeom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0578" y="1071546"/>
            <a:ext cx="285752" cy="260366"/>
          </a:xfrm>
          <a:prstGeom prst="rect">
            <a:avLst/>
          </a:prstGeom>
          <a:noFill/>
          <a:ln w="28575">
            <a:solidFill>
              <a:schemeClr val="accent1">
                <a:shade val="5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95670" y="2025626"/>
            <a:ext cx="285752" cy="260366"/>
          </a:xfrm>
          <a:prstGeom prst="rect">
            <a:avLst/>
          </a:prstGeom>
          <a:noFill/>
          <a:ln w="28575">
            <a:solidFill>
              <a:schemeClr val="accent1">
                <a:shade val="5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5360" y="4544579"/>
            <a:ext cx="328810" cy="285741"/>
          </a:xfrm>
          <a:prstGeom prst="rect">
            <a:avLst/>
          </a:prstGeom>
          <a:noFill/>
          <a:ln w="28575">
            <a:solidFill>
              <a:schemeClr val="accent1">
                <a:shade val="5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01679" y="3869030"/>
            <a:ext cx="296158" cy="242877"/>
          </a:xfrm>
          <a:prstGeom prst="rect">
            <a:avLst/>
          </a:prstGeom>
          <a:noFill/>
          <a:ln w="28575">
            <a:solidFill>
              <a:schemeClr val="accent1">
                <a:shade val="50000"/>
              </a:schemeClr>
            </a:solidFill>
            <a:miter lim="800000"/>
            <a:headEnd/>
            <a:tailEnd/>
          </a:ln>
          <a:effectLst/>
        </p:spPr>
      </p:pic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FF41665C-CA79-5673-33B9-3AD0AD9C771A}"/>
              </a:ext>
            </a:extLst>
          </p:cNvPr>
          <p:cNvGrpSpPr/>
          <p:nvPr/>
        </p:nvGrpSpPr>
        <p:grpSpPr>
          <a:xfrm>
            <a:off x="1693364" y="5792146"/>
            <a:ext cx="8894086" cy="859751"/>
            <a:chOff x="1373324" y="5618410"/>
            <a:chExt cx="8894086" cy="859751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1373324" y="5618410"/>
              <a:ext cx="8894086" cy="859751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1666844" y="5710498"/>
              <a:ext cx="8511752" cy="5770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sz="1050" b="1" u="sng" dirty="0">
                  <a:solidFill>
                    <a:schemeClr val="tx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Геофизическая обсерватория ИМКЭС СО РАН (ГО ИМКЭС)</a:t>
              </a:r>
            </a:p>
            <a:p>
              <a:pPr algn="just"/>
              <a:r>
                <a:rPr lang="ru-RU" sz="1050" dirty="0">
                  <a:solidFill>
                    <a:schemeClr val="tx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Инфраструктура геофизической обсерватории располагается на территории института в Академгородке, в юго-восточной пригородной зоне Томска (56°28'31'' С.Ш. 85°3'16'' В.Д., высота над уровнем моря 167 м). </a:t>
              </a:r>
              <a:r>
                <a:rPr lang="en-US" sz="1050" dirty="0">
                  <a:solidFill>
                    <a:schemeClr val="tx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	 	</a:t>
              </a:r>
              <a:endParaRPr lang="ru-RU" sz="105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D4C55BC0-0FCE-B053-39E3-58F70ACBEF34}"/>
              </a:ext>
            </a:extLst>
          </p:cNvPr>
          <p:cNvSpPr txBox="1">
            <a:spLocks/>
          </p:cNvSpPr>
          <p:nvPr/>
        </p:nvSpPr>
        <p:spPr>
          <a:xfrm>
            <a:off x="1857375" y="6512"/>
            <a:ext cx="9429750" cy="4095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Экспериментальный полигон (Геофизическая обсерватория) ИМКЭС СО </a:t>
            </a:r>
            <a:r>
              <a:rPr lang="ru-RU" sz="1800" dirty="0"/>
              <a:t>РАН </a:t>
            </a:r>
          </a:p>
        </p:txBody>
      </p:sp>
      <p:pic>
        <p:nvPicPr>
          <p:cNvPr id="14" name="Picture 5">
            <a:extLst>
              <a:ext uri="{FF2B5EF4-FFF2-40B4-BE49-F238E27FC236}">
                <a16:creationId xmlns:a16="http://schemas.microsoft.com/office/drawing/2014/main" id="{80438730-A773-7EB4-23F0-25BA8EDF88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04144" y="3998173"/>
            <a:ext cx="296158" cy="242877"/>
          </a:xfrm>
          <a:prstGeom prst="rect">
            <a:avLst/>
          </a:prstGeom>
          <a:noFill/>
          <a:ln w="28575">
            <a:solidFill>
              <a:schemeClr val="accent1">
                <a:shade val="5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6" name="Picture 5">
            <a:extLst>
              <a:ext uri="{FF2B5EF4-FFF2-40B4-BE49-F238E27FC236}">
                <a16:creationId xmlns:a16="http://schemas.microsoft.com/office/drawing/2014/main" id="{FE5DBB21-2D49-BD4E-280F-079579B90D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59512" y="3948120"/>
            <a:ext cx="296158" cy="242877"/>
          </a:xfrm>
          <a:prstGeom prst="rect">
            <a:avLst/>
          </a:prstGeom>
          <a:noFill/>
          <a:ln w="28575">
            <a:solidFill>
              <a:schemeClr val="accent1">
                <a:shade val="5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8" name="Picture 5">
            <a:extLst>
              <a:ext uri="{FF2B5EF4-FFF2-40B4-BE49-F238E27FC236}">
                <a16:creationId xmlns:a16="http://schemas.microsoft.com/office/drawing/2014/main" id="{3A2C7451-7AC3-E338-9A5A-8A969FE608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36164" y="1493241"/>
            <a:ext cx="296158" cy="242877"/>
          </a:xfrm>
          <a:prstGeom prst="rect">
            <a:avLst/>
          </a:prstGeom>
          <a:noFill/>
          <a:ln w="28575">
            <a:solidFill>
              <a:schemeClr val="accent1">
                <a:shade val="5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20" name="Picture 5">
            <a:extLst>
              <a:ext uri="{FF2B5EF4-FFF2-40B4-BE49-F238E27FC236}">
                <a16:creationId xmlns:a16="http://schemas.microsoft.com/office/drawing/2014/main" id="{B171AB1D-6E3C-F8E6-D834-BB39F87B1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80787" y="1915898"/>
            <a:ext cx="296158" cy="242877"/>
          </a:xfrm>
          <a:prstGeom prst="rect">
            <a:avLst/>
          </a:prstGeom>
          <a:noFill/>
          <a:ln w="28575">
            <a:solidFill>
              <a:schemeClr val="accent1">
                <a:shade val="5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22" name="Picture 5">
            <a:extLst>
              <a:ext uri="{FF2B5EF4-FFF2-40B4-BE49-F238E27FC236}">
                <a16:creationId xmlns:a16="http://schemas.microsoft.com/office/drawing/2014/main" id="{89F280FD-049A-8336-86C7-733ADC1F99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87414" y="2325078"/>
            <a:ext cx="296158" cy="242877"/>
          </a:xfrm>
          <a:prstGeom prst="rect">
            <a:avLst/>
          </a:prstGeom>
          <a:noFill/>
          <a:ln w="28575">
            <a:solidFill>
              <a:schemeClr val="accent1">
                <a:shade val="5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24" name="Picture 5">
            <a:extLst>
              <a:ext uri="{FF2B5EF4-FFF2-40B4-BE49-F238E27FC236}">
                <a16:creationId xmlns:a16="http://schemas.microsoft.com/office/drawing/2014/main" id="{60823ABB-1FB4-9C35-97BF-DE45F6883D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79370" y="2718277"/>
            <a:ext cx="296158" cy="242877"/>
          </a:xfrm>
          <a:prstGeom prst="rect">
            <a:avLst/>
          </a:prstGeom>
          <a:noFill/>
          <a:ln w="28575">
            <a:solidFill>
              <a:schemeClr val="accent1">
                <a:shade val="5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3" name="Picture 5">
            <a:extLst>
              <a:ext uri="{FF2B5EF4-FFF2-40B4-BE49-F238E27FC236}">
                <a16:creationId xmlns:a16="http://schemas.microsoft.com/office/drawing/2014/main" id="{00C5B119-4098-0EC5-DEE3-169A0D49D4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04144" y="3626153"/>
            <a:ext cx="296158" cy="242877"/>
          </a:xfrm>
          <a:prstGeom prst="rect">
            <a:avLst/>
          </a:prstGeom>
          <a:noFill/>
          <a:ln w="28575">
            <a:solidFill>
              <a:schemeClr val="accent1">
                <a:shade val="5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3" name="Picture 5">
            <a:extLst>
              <a:ext uri="{FF2B5EF4-FFF2-40B4-BE49-F238E27FC236}">
                <a16:creationId xmlns:a16="http://schemas.microsoft.com/office/drawing/2014/main" id="{2DBC7141-89C6-E059-0DFE-0B4221BFF8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33749" y="4220996"/>
            <a:ext cx="296158" cy="242877"/>
          </a:xfrm>
          <a:prstGeom prst="rect">
            <a:avLst/>
          </a:prstGeom>
          <a:noFill/>
          <a:ln w="28575">
            <a:solidFill>
              <a:schemeClr val="accent1">
                <a:shade val="50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8">
            <a:extLst>
              <a:ext uri="{FF2B5EF4-FFF2-40B4-BE49-F238E27FC236}">
                <a16:creationId xmlns:a16="http://schemas.microsoft.com/office/drawing/2014/main" id="{2A1029AD-F9B2-5AEE-8BDF-5826A353A005}"/>
              </a:ext>
            </a:extLst>
          </p:cNvPr>
          <p:cNvSpPr/>
          <p:nvPr/>
        </p:nvSpPr>
        <p:spPr>
          <a:xfrm>
            <a:off x="720311" y="6128784"/>
            <a:ext cx="7966489" cy="451511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810084" y="1196752"/>
            <a:ext cx="5750412" cy="4618832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73159" y="203200"/>
            <a:ext cx="3562113" cy="654032"/>
          </a:xfrm>
        </p:spPr>
        <p:txBody>
          <a:bodyPr>
            <a:normAutofit/>
          </a:bodyPr>
          <a:lstStyle/>
          <a:p>
            <a:r>
              <a:rPr lang="ru-RU" sz="2200" b="1" dirty="0">
                <a:latin typeface="Arial" pitchFamily="34" charset="0"/>
                <a:cs typeface="Arial" pitchFamily="34" charset="0"/>
              </a:rPr>
              <a:t>Аппаратная часть АМК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9325037"/>
              </p:ext>
            </p:extLst>
          </p:nvPr>
        </p:nvGraphicFramePr>
        <p:xfrm>
          <a:off x="4978710" y="1357299"/>
          <a:ext cx="5400260" cy="4368800"/>
        </p:xfrm>
        <a:graphic>
          <a:graphicData uri="http://schemas.openxmlformats.org/drawingml/2006/table">
            <a:tbl>
              <a:tblPr/>
              <a:tblGrid>
                <a:gridCol w="15626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5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721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3715">
                <a:tc>
                  <a:txBody>
                    <a:bodyPr/>
                    <a:lstStyle/>
                    <a:p>
                      <a:pPr indent="160020" algn="ctr" hangingPunct="0">
                        <a:spcBef>
                          <a:spcPts val="400"/>
                        </a:spcBef>
                        <a:spcAft>
                          <a:spcPts val="400"/>
                        </a:spcAft>
                        <a:tabLst>
                          <a:tab pos="252095" algn="l"/>
                        </a:tabLs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Измеряемая величина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228600" algn="ctr" hangingPunct="0">
                        <a:spcBef>
                          <a:spcPts val="400"/>
                        </a:spcBef>
                        <a:spcAft>
                          <a:spcPts val="400"/>
                        </a:spcAft>
                        <a:tabLst>
                          <a:tab pos="252095" algn="l"/>
                        </a:tabLs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(обозначение)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635" marR="59635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28600" algn="ctr" hangingPunct="0">
                        <a:spcBef>
                          <a:spcPts val="400"/>
                        </a:spcBef>
                        <a:spcAft>
                          <a:spcPts val="400"/>
                        </a:spcAft>
                        <a:tabLst>
                          <a:tab pos="252095" algn="l"/>
                        </a:tabLs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Диапазон измерения</a:t>
                      </a:r>
                      <a:endParaRPr lang="ru-RU" sz="800" b="1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635" marR="596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52095" algn="ctr" hangingPunct="0">
                        <a:spcBef>
                          <a:spcPts val="1200"/>
                        </a:spcBef>
                        <a:spcAft>
                          <a:spcPts val="400"/>
                        </a:spcAft>
                        <a:tabLst>
                          <a:tab pos="252095" algn="l"/>
                        </a:tabLst>
                      </a:pPr>
                      <a:r>
                        <a:rPr lang="ru-RU" sz="1000" b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Предел допускаемой погрешности измерения</a:t>
                      </a:r>
                      <a:endParaRPr lang="ru-RU" sz="800" b="1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635" marR="596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21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 kern="10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Температура воздуха (Т) </a:t>
                      </a:r>
                    </a:p>
                  </a:txBody>
                  <a:tcPr marL="59635" marR="59635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 kern="10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минус 50 до +50°С </a:t>
                      </a:r>
                    </a:p>
                  </a:txBody>
                  <a:tcPr marL="59635" marR="596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 kern="10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± 0,3°C при Т&lt; (+ 30°С)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 kern="100">
                          <a:solidFill>
                            <a:schemeClr val="tx1"/>
                          </a:solidFill>
                          <a:latin typeface="Arial" pitchFamily="34" charset="0"/>
                          <a:ea typeface="Gungsuh"/>
                          <a:cs typeface="Arial" pitchFamily="34" charset="0"/>
                        </a:rPr>
                        <a:t>± 0,5°С при Т≥ (+ 30°С)</a:t>
                      </a:r>
                      <a:endParaRPr lang="ru-RU" sz="1000" b="1" kern="100">
                        <a:solidFill>
                          <a:schemeClr val="tx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9635" marR="596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43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 kern="10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Скорость горизонтального ветра (V)</a:t>
                      </a:r>
                    </a:p>
                  </a:txBody>
                  <a:tcPr marL="59635" marR="5963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 kern="10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0,2 до 40 м/с</a:t>
                      </a:r>
                    </a:p>
                  </a:txBody>
                  <a:tcPr marL="59635" marR="596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 kern="10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±(0,1+0,1V),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 kern="10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 диапазоне от 0,2 до 0,5 м/с;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 kern="10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±(0,2+0,05V) м/с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 kern="10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 диапазоне от 0,5 до 40м/с; </a:t>
                      </a:r>
                    </a:p>
                  </a:txBody>
                  <a:tcPr marL="59635" marR="596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43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 kern="10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Скорость вертикального ветра (W) </a:t>
                      </a:r>
                    </a:p>
                  </a:txBody>
                  <a:tcPr marL="59635" marR="5963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 kern="10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минус 15 до 15 м/с</a:t>
                      </a:r>
                    </a:p>
                  </a:txBody>
                  <a:tcPr marL="59635" marR="596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 kern="10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± (0,2 + 0,02W) м/с,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 kern="10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где W – числовое значение измеренной скорости вертикального ветра в м/с</a:t>
                      </a:r>
                    </a:p>
                  </a:txBody>
                  <a:tcPr marL="59635" marR="596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32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 kern="10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Направление горизонтального ветра (D) </a:t>
                      </a:r>
                    </a:p>
                  </a:txBody>
                  <a:tcPr marL="59635" marR="59635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 kern="10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0 до 360 градусов</a:t>
                      </a:r>
                    </a:p>
                  </a:txBody>
                  <a:tcPr marL="59635" marR="596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 kern="10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±4 градуса</a:t>
                      </a:r>
                    </a:p>
                  </a:txBody>
                  <a:tcPr marL="59635" marR="596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48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 kern="10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Относительная влажность воздуха (r)**</a:t>
                      </a:r>
                    </a:p>
                  </a:txBody>
                  <a:tcPr marL="59635" marR="59635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 kern="10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15  до 100%</a:t>
                      </a:r>
                    </a:p>
                  </a:txBody>
                  <a:tcPr marL="59635" marR="596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 kern="10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± 5 %</a:t>
                      </a:r>
                      <a:r>
                        <a:rPr lang="ru-RU" sz="1000" b="1" kern="100" baseline="3000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*</a:t>
                      </a:r>
                      <a:endParaRPr lang="ru-RU" sz="1000" b="1" kern="100" dirty="0">
                        <a:solidFill>
                          <a:schemeClr val="tx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9635" marR="596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48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 kern="10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Атмосферное давление (P)</a:t>
                      </a:r>
                    </a:p>
                  </a:txBody>
                  <a:tcPr marL="59635" marR="59635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 kern="10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693 до 1067гПа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 kern="10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(от 520 до 800 мм рт. ст.)</a:t>
                      </a:r>
                    </a:p>
                  </a:txBody>
                  <a:tcPr marL="59635" marR="596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 kern="10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± 1 гПа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 kern="10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(±0,8 мм рт. ст.)</a:t>
                      </a:r>
                    </a:p>
                  </a:txBody>
                  <a:tcPr marL="59635" marR="596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5540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 kern="100" dirty="0">
                        <a:solidFill>
                          <a:schemeClr val="tx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marL="424180" indent="-269875">
                        <a:spcAft>
                          <a:spcPts val="0"/>
                        </a:spcAft>
                      </a:pPr>
                      <a:r>
                        <a:rPr lang="ru-RU" sz="10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*	Предел основной погрешности измерения.</a:t>
                      </a:r>
                    </a:p>
                    <a:p>
                      <a:pPr marL="424180" indent="-269875">
                        <a:spcAft>
                          <a:spcPts val="0"/>
                        </a:spcAft>
                      </a:pPr>
                      <a:r>
                        <a:rPr lang="ru-RU" sz="10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**	При температурах ниже минус 40</a:t>
                      </a:r>
                      <a:r>
                        <a:rPr lang="ru-RU" sz="1000" kern="100" baseline="300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Symbol"/>
                          <a:cs typeface="Arial" pitchFamily="34" charset="0"/>
                        </a:rPr>
                        <a:t>о</a:t>
                      </a:r>
                      <a:r>
                        <a:rPr lang="ru-RU" sz="10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 погрешность измерения относительной влажности воздуха не нормируется. Предел дополнительной допускаемой погрешности измерения относительной влажности воздуха не более 2% /10</a:t>
                      </a:r>
                      <a:r>
                        <a:rPr lang="ru-RU" sz="1000" kern="100" baseline="300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</a:t>
                      </a:r>
                      <a:r>
                        <a:rPr lang="ru-RU" sz="100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С. </a:t>
                      </a:r>
                    </a:p>
                  </a:txBody>
                  <a:tcPr marL="59635" marR="596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51081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 kern="100" dirty="0">
                        <a:solidFill>
                          <a:schemeClr val="tx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9635" marR="596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485057" y="2169000"/>
            <a:ext cx="3435143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9686" y="188572"/>
            <a:ext cx="642942" cy="668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 descr="C:\Users\eraser\Pictures\qr_amk-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29122" y="5726099"/>
            <a:ext cx="991889" cy="1000132"/>
          </a:xfrm>
          <a:prstGeom prst="rect">
            <a:avLst/>
          </a:prstGeom>
          <a:noFill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67250C7-D0EA-EFFA-6C43-E2CB00E13E07}"/>
              </a:ext>
            </a:extLst>
          </p:cNvPr>
          <p:cNvSpPr txBox="1"/>
          <p:nvPr/>
        </p:nvSpPr>
        <p:spPr>
          <a:xfrm>
            <a:off x="1901257" y="4961906"/>
            <a:ext cx="12504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latin typeface="Arial" pitchFamily="34" charset="0"/>
                <a:cs typeface="Arial" pitchFamily="34" charset="0"/>
              </a:rPr>
              <a:t>AMK-04</a:t>
            </a:r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DA8E77-817D-167A-25DB-6DE5E8306AD4}"/>
              </a:ext>
            </a:extLst>
          </p:cNvPr>
          <p:cNvSpPr txBox="1"/>
          <p:nvPr/>
        </p:nvSpPr>
        <p:spPr>
          <a:xfrm>
            <a:off x="864142" y="6165360"/>
            <a:ext cx="7246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Чувствительность по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С 0.01 м/с. Частота измерений 10 -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80 Гц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28870" y="178863"/>
            <a:ext cx="2709672" cy="571186"/>
          </a:xfrm>
        </p:spPr>
        <p:txBody>
          <a:bodyPr>
            <a:normAutofit/>
          </a:bodyPr>
          <a:lstStyle/>
          <a:p>
            <a:r>
              <a:rPr lang="ru-RU" sz="2200" b="1" dirty="0">
                <a:latin typeface="Arial" pitchFamily="34" charset="0"/>
                <a:cs typeface="Arial" pitchFamily="34" charset="0"/>
              </a:rPr>
              <a:t>Аппаратная часть</a:t>
            </a:r>
            <a:endParaRPr lang="ru-RU" sz="2200" dirty="0"/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5D6C1444-8E49-940B-CE2E-0340236DCA17}"/>
              </a:ext>
            </a:extLst>
          </p:cNvPr>
          <p:cNvGrpSpPr/>
          <p:nvPr/>
        </p:nvGrpSpPr>
        <p:grpSpPr>
          <a:xfrm>
            <a:off x="1712033" y="738171"/>
            <a:ext cx="8785980" cy="5679347"/>
            <a:chOff x="1702508" y="1071546"/>
            <a:chExt cx="8785980" cy="5679347"/>
          </a:xfrm>
        </p:grpSpPr>
        <p:sp>
          <p:nvSpPr>
            <p:cNvPr id="22" name="Скругленный прямоугольник 21"/>
            <p:cNvSpPr/>
            <p:nvPr/>
          </p:nvSpPr>
          <p:spPr>
            <a:xfrm>
              <a:off x="1702508" y="1152509"/>
              <a:ext cx="8785980" cy="559838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363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738546" y="1071546"/>
              <a:ext cx="2180648" cy="21628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21" name="Группа 20"/>
            <p:cNvGrpSpPr/>
            <p:nvPr/>
          </p:nvGrpSpPr>
          <p:grpSpPr>
            <a:xfrm>
              <a:off x="1881158" y="1714488"/>
              <a:ext cx="7786742" cy="2928958"/>
              <a:chOff x="357158" y="1714488"/>
              <a:chExt cx="7786742" cy="2928958"/>
            </a:xfrm>
          </p:grpSpPr>
          <p:pic>
            <p:nvPicPr>
              <p:cNvPr id="15362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214414" y="1714488"/>
                <a:ext cx="620480" cy="12971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5364" name="Picture 4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5152130" y="1751422"/>
                <a:ext cx="1643074" cy="12055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grpSp>
            <p:nvGrpSpPr>
              <p:cNvPr id="11" name="Группа 10"/>
              <p:cNvGrpSpPr/>
              <p:nvPr/>
            </p:nvGrpSpPr>
            <p:grpSpPr>
              <a:xfrm>
                <a:off x="2714612" y="3786190"/>
                <a:ext cx="1143008" cy="857256"/>
                <a:chOff x="4357686" y="4857760"/>
                <a:chExt cx="1022571" cy="596348"/>
              </a:xfrm>
            </p:grpSpPr>
            <p:pic>
              <p:nvPicPr>
                <p:cNvPr id="10" name="Рисунок 9" descr="C:\Users\eraser\Pictures\c.jpg"/>
                <p:cNvPicPr/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4357686" y="4857760"/>
                  <a:ext cx="1022571" cy="596348"/>
                </a:xfrm>
                <a:prstGeom prst="rect">
                  <a:avLst/>
                </a:prstGeom>
                <a:noFill/>
              </p:spPr>
            </p:pic>
            <p:sp>
              <p:nvSpPr>
                <p:cNvPr id="7" name="TextBox 6"/>
                <p:cNvSpPr txBox="1"/>
                <p:nvPr/>
              </p:nvSpPr>
              <p:spPr>
                <a:xfrm>
                  <a:off x="4357686" y="4929198"/>
                  <a:ext cx="1000132" cy="2569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b="1" dirty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4Meteo</a:t>
                  </a:r>
                  <a:endParaRPr lang="ru-RU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12" name="Стрелка вниз 11"/>
              <p:cNvSpPr/>
              <p:nvPr/>
            </p:nvSpPr>
            <p:spPr>
              <a:xfrm rot="10800000">
                <a:off x="2571736" y="2928934"/>
                <a:ext cx="1357322" cy="857256"/>
              </a:xfrm>
              <a:prstGeom prst="downArrow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Стрелка вправо 12"/>
              <p:cNvSpPr/>
              <p:nvPr/>
            </p:nvSpPr>
            <p:spPr>
              <a:xfrm>
                <a:off x="1857356" y="1928802"/>
                <a:ext cx="857256" cy="928694"/>
              </a:xfrm>
              <a:prstGeom prst="rightArrow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1928794" y="2214554"/>
                <a:ext cx="61106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USB</a:t>
                </a:r>
                <a:endParaRPr lang="ru-RU" dirty="0"/>
              </a:p>
            </p:txBody>
          </p:sp>
          <p:sp>
            <p:nvSpPr>
              <p:cNvPr id="15" name="Стрелка вправо 14"/>
              <p:cNvSpPr/>
              <p:nvPr/>
            </p:nvSpPr>
            <p:spPr>
              <a:xfrm>
                <a:off x="357158" y="1928802"/>
                <a:ext cx="857256" cy="928694"/>
              </a:xfrm>
              <a:prstGeom prst="rightArrow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357158" y="2214554"/>
                <a:ext cx="82426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RS485</a:t>
                </a:r>
                <a:endParaRPr lang="ru-RU" dirty="0"/>
              </a:p>
            </p:txBody>
          </p:sp>
          <p:sp>
            <p:nvSpPr>
              <p:cNvPr id="17" name="Стрелка вправо 16"/>
              <p:cNvSpPr/>
              <p:nvPr/>
            </p:nvSpPr>
            <p:spPr>
              <a:xfrm>
                <a:off x="3857620" y="1928802"/>
                <a:ext cx="1285884" cy="928694"/>
              </a:xfrm>
              <a:prstGeom prst="rightArrow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3929058" y="2214554"/>
                <a:ext cx="105349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Eth, USB</a:t>
                </a:r>
                <a:endParaRPr lang="ru-RU" dirty="0"/>
              </a:p>
            </p:txBody>
          </p:sp>
          <p:sp>
            <p:nvSpPr>
              <p:cNvPr id="19" name="Стрелка вправо 18"/>
              <p:cNvSpPr/>
              <p:nvPr/>
            </p:nvSpPr>
            <p:spPr>
              <a:xfrm>
                <a:off x="6858016" y="1857364"/>
                <a:ext cx="1285884" cy="928694"/>
              </a:xfrm>
              <a:prstGeom prst="rightArrow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6858016" y="2130974"/>
                <a:ext cx="123469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4G, TCP/IP</a:t>
                </a:r>
                <a:endParaRPr lang="ru-RU" dirty="0"/>
              </a:p>
            </p:txBody>
          </p:sp>
        </p:grpSp>
        <p:sp>
          <p:nvSpPr>
            <p:cNvPr id="15366" name="Rectangle 6"/>
            <p:cNvSpPr>
              <a:spLocks noChangeArrowheads="1"/>
            </p:cNvSpPr>
            <p:nvPr/>
          </p:nvSpPr>
          <p:spPr bwMode="auto">
            <a:xfrm>
              <a:off x="2166910" y="4490404"/>
              <a:ext cx="4857752" cy="19389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indent="252413" algn="just" fontAlgn="base">
                <a:spcBef>
                  <a:spcPct val="0"/>
                </a:spcBef>
                <a:spcAft>
                  <a:spcPct val="0"/>
                </a:spcAft>
                <a:tabLst>
                  <a:tab pos="252413" algn="l"/>
                </a:tabLst>
              </a:pPr>
              <a:r>
                <a:rPr lang="ru-RU" sz="1000" b="1" dirty="0">
                  <a:solidFill>
                    <a:schemeClr val="tx2">
                      <a:lumMod val="75000"/>
                    </a:schemeClr>
                  </a:solidFill>
                  <a:latin typeface="Arial" pitchFamily="34" charset="0"/>
                  <a:ea typeface="Times New Roman" pitchFamily="18" charset="0"/>
                  <a:cs typeface="Arial" pitchFamily="34" charset="0"/>
                </a:rPr>
                <a:t>4Meteo развернуто на КСД </a:t>
              </a:r>
            </a:p>
            <a:p>
              <a:pPr indent="252413" algn="just" fontAlgn="base">
                <a:spcBef>
                  <a:spcPct val="0"/>
                </a:spcBef>
                <a:spcAft>
                  <a:spcPct val="0"/>
                </a:spcAft>
                <a:tabLst>
                  <a:tab pos="252413" algn="l"/>
                </a:tabLst>
              </a:pPr>
              <a:r>
                <a:rPr lang="ru-RU" sz="1000" b="1" dirty="0">
                  <a:solidFill>
                    <a:schemeClr val="tx2">
                      <a:lumMod val="75000"/>
                    </a:schemeClr>
                  </a:solidFill>
                  <a:latin typeface="Arial" pitchFamily="34" charset="0"/>
                  <a:ea typeface="Times New Roman" pitchFamily="18" charset="0"/>
                  <a:cs typeface="Arial" pitchFamily="34" charset="0"/>
                </a:rPr>
                <a:t>консольное приложение для работы на аппаратных платформах архитектуры </a:t>
              </a:r>
              <a:r>
                <a:rPr lang="ru-RU" sz="1000" b="1" u="sng" dirty="0">
                  <a:solidFill>
                    <a:schemeClr val="tx2">
                      <a:lumMod val="75000"/>
                    </a:schemeClr>
                  </a:solidFill>
                  <a:latin typeface="Arial" pitchFamily="34" charset="0"/>
                  <a:ea typeface="Times New Roman" pitchFamily="18" charset="0"/>
                  <a:cs typeface="Arial" pitchFamily="34" charset="0"/>
                </a:rPr>
                <a:t>х86, х64, ARM</a:t>
              </a:r>
              <a:r>
                <a:rPr lang="ru-RU" sz="1000" b="1" dirty="0">
                  <a:solidFill>
                    <a:schemeClr val="tx2">
                      <a:lumMod val="75000"/>
                    </a:schemeClr>
                  </a:solidFill>
                  <a:latin typeface="Arial" pitchFamily="34" charset="0"/>
                  <a:ea typeface="Times New Roman" pitchFamily="18" charset="0"/>
                  <a:cs typeface="Arial" pitchFamily="34" charset="0"/>
                </a:rPr>
                <a:t> под </a:t>
              </a:r>
              <a:r>
                <a:rPr lang="ru-RU" sz="1000" b="1" u="sng" dirty="0">
                  <a:solidFill>
                    <a:schemeClr val="tx2">
                      <a:lumMod val="75000"/>
                    </a:schemeClr>
                  </a:solidFill>
                  <a:latin typeface="Arial" pitchFamily="34" charset="0"/>
                  <a:ea typeface="Times New Roman" pitchFamily="18" charset="0"/>
                  <a:cs typeface="Arial" pitchFamily="34" charset="0"/>
                </a:rPr>
                <a:t>ОС Linux</a:t>
              </a:r>
              <a:r>
                <a:rPr lang="ru-RU" sz="1000" b="1" dirty="0">
                  <a:solidFill>
                    <a:schemeClr val="tx2">
                      <a:lumMod val="75000"/>
                    </a:schemeClr>
                  </a:solidFill>
                  <a:latin typeface="Arial" pitchFamily="34" charset="0"/>
                  <a:ea typeface="Times New Roman" pitchFamily="18" charset="0"/>
                  <a:cs typeface="Arial" pitchFamily="34" charset="0"/>
                </a:rPr>
                <a:t>. </a:t>
              </a:r>
              <a:endParaRPr lang="ru-RU" sz="6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indent="252413" algn="just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  <a:tabLst>
                  <a:tab pos="252413" algn="l"/>
                </a:tabLst>
              </a:pPr>
              <a:r>
                <a:rPr lang="ru-RU" sz="1000" b="1" dirty="0">
                  <a:solidFill>
                    <a:schemeClr val="tx2">
                      <a:lumMod val="75000"/>
                    </a:schemeClr>
                  </a:solidFill>
                  <a:latin typeface="Arial" pitchFamily="34" charset="0"/>
                  <a:ea typeface="Times New Roman" pitchFamily="18" charset="0"/>
                  <a:cs typeface="Arial" pitchFamily="34" charset="0"/>
                </a:rPr>
                <a:t>считывает первичные данные измерений ультразвуковых измерителей </a:t>
              </a:r>
              <a:endParaRPr lang="ru-RU" sz="6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indent="252413" algn="just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  <a:tabLst>
                  <a:tab pos="252413" algn="l"/>
                </a:tabLst>
              </a:pPr>
              <a:r>
                <a:rPr lang="ru-RU" sz="1000" b="1" dirty="0">
                  <a:solidFill>
                    <a:schemeClr val="tx2">
                      <a:lumMod val="75000"/>
                    </a:schemeClr>
                  </a:solidFill>
                  <a:latin typeface="Arial" pitchFamily="34" charset="0"/>
                  <a:ea typeface="Times New Roman" pitchFamily="18" charset="0"/>
                  <a:cs typeface="Arial" pitchFamily="34" charset="0"/>
                </a:rPr>
                <a:t>автоматически вычисляет значения трех компонент скорости ветра, акустической температуры, скорости звука, давления и влажности в режиме реального времени;</a:t>
              </a:r>
              <a:endParaRPr lang="ru-RU" sz="6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indent="252413" algn="just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  <a:tabLst>
                  <a:tab pos="252413" algn="l"/>
                </a:tabLst>
              </a:pPr>
              <a:r>
                <a:rPr lang="ru-RU" sz="1000" b="1" dirty="0">
                  <a:solidFill>
                    <a:schemeClr val="tx2">
                      <a:lumMod val="75000"/>
                    </a:schemeClr>
                  </a:solidFill>
                  <a:latin typeface="Arial" pitchFamily="34" charset="0"/>
                  <a:ea typeface="Times New Roman" pitchFamily="18" charset="0"/>
                  <a:cs typeface="Arial" pitchFamily="34" charset="0"/>
                </a:rPr>
                <a:t>автоматически вычисляет значения метеорологических параметров с усреднением</a:t>
              </a:r>
            </a:p>
            <a:p>
              <a:pPr indent="252413" algn="just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  <a:tabLst>
                  <a:tab pos="252413" algn="l"/>
                </a:tabLst>
              </a:pPr>
              <a:r>
                <a:rPr lang="ru-RU" sz="1000" b="1" dirty="0">
                  <a:solidFill>
                    <a:schemeClr val="tx2">
                      <a:lumMod val="75000"/>
                    </a:schemeClr>
                  </a:solidFill>
                  <a:latin typeface="Arial" pitchFamily="34" charset="0"/>
                  <a:ea typeface="Times New Roman" pitchFamily="18" charset="0"/>
                  <a:cs typeface="Arial" pitchFamily="34" charset="0"/>
                </a:rPr>
                <a:t>автоматически сохраняет свои выходные данные на устройстве длительного хранения</a:t>
              </a:r>
              <a:r>
                <a:rPr lang="ru-RU" sz="600" b="1" dirty="0">
                  <a:solidFill>
                    <a:schemeClr val="tx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ru-RU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23" name="Рисунок 22" descr="C:\Users\eraser\Pictures\boxksd.jpg"/>
            <p:cNvPicPr/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881950" y="3714752"/>
              <a:ext cx="1643074" cy="228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81">
            <a:extLst>
              <a:ext uri="{FF2B5EF4-FFF2-40B4-BE49-F238E27FC236}">
                <a16:creationId xmlns:a16="http://schemas.microsoft.com/office/drawing/2014/main" id="{DE11BF69-4EBA-78D3-008A-F236470191A2}"/>
              </a:ext>
            </a:extLst>
          </p:cNvPr>
          <p:cNvSpPr/>
          <p:nvPr/>
        </p:nvSpPr>
        <p:spPr>
          <a:xfrm>
            <a:off x="7229484" y="5677875"/>
            <a:ext cx="2963728" cy="682745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Скругленный прямоугольник 81"/>
          <p:cNvSpPr/>
          <p:nvPr/>
        </p:nvSpPr>
        <p:spPr>
          <a:xfrm>
            <a:off x="1444752" y="692696"/>
            <a:ext cx="9043736" cy="6048672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86169" y="169435"/>
            <a:ext cx="3760336" cy="500066"/>
          </a:xfrm>
        </p:spPr>
        <p:txBody>
          <a:bodyPr>
            <a:normAutofit/>
          </a:bodyPr>
          <a:lstStyle/>
          <a:p>
            <a:r>
              <a:rPr lang="ru-RU" sz="2200" b="1" dirty="0">
                <a:latin typeface="Arial" pitchFamily="34" charset="0"/>
                <a:cs typeface="Arial" pitchFamily="34" charset="0"/>
              </a:rPr>
              <a:t>Сетевое взаимодействие </a:t>
            </a:r>
          </a:p>
        </p:txBody>
      </p:sp>
      <p:grpSp>
        <p:nvGrpSpPr>
          <p:cNvPr id="25" name="Группа 24"/>
          <p:cNvGrpSpPr/>
          <p:nvPr/>
        </p:nvGrpSpPr>
        <p:grpSpPr>
          <a:xfrm>
            <a:off x="1809720" y="1071546"/>
            <a:ext cx="5786478" cy="642942"/>
            <a:chOff x="571472" y="1608546"/>
            <a:chExt cx="5786478" cy="642942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571472" y="1712229"/>
              <a:ext cx="1000132" cy="430887"/>
              <a:chOff x="1571604" y="1714488"/>
              <a:chExt cx="1000132" cy="430887"/>
            </a:xfrm>
          </p:grpSpPr>
          <p:sp>
            <p:nvSpPr>
              <p:cNvPr id="5" name="Скругленный прямоугольник 4"/>
              <p:cNvSpPr/>
              <p:nvPr/>
            </p:nvSpPr>
            <p:spPr>
              <a:xfrm>
                <a:off x="1571604" y="1714488"/>
                <a:ext cx="1000132" cy="428628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1714480" y="1714488"/>
                <a:ext cx="710451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ru-RU" sz="1100" b="1" dirty="0">
                    <a:latin typeface="Arial" pitchFamily="34" charset="0"/>
                    <a:cs typeface="Arial" pitchFamily="34" charset="0"/>
                  </a:rPr>
                  <a:t>УАМС</a:t>
                </a:r>
              </a:p>
              <a:p>
                <a:pPr algn="ctr"/>
                <a:r>
                  <a:rPr lang="en-US" sz="1100" b="1" dirty="0">
                    <a:latin typeface="Arial" pitchFamily="34" charset="0"/>
                    <a:cs typeface="Arial" pitchFamily="34" charset="0"/>
                  </a:rPr>
                  <a:t>AMK-04</a:t>
                </a:r>
                <a:endParaRPr lang="ru-RU" sz="11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0" name="Группа 9"/>
            <p:cNvGrpSpPr/>
            <p:nvPr/>
          </p:nvGrpSpPr>
          <p:grpSpPr>
            <a:xfrm>
              <a:off x="1634416" y="1671358"/>
              <a:ext cx="714380" cy="500066"/>
              <a:chOff x="2000232" y="1714488"/>
              <a:chExt cx="857256" cy="571504"/>
            </a:xfrm>
          </p:grpSpPr>
          <p:sp>
            <p:nvSpPr>
              <p:cNvPr id="8" name="Стрелка вправо 7"/>
              <p:cNvSpPr/>
              <p:nvPr/>
            </p:nvSpPr>
            <p:spPr>
              <a:xfrm>
                <a:off x="2000232" y="1714488"/>
                <a:ext cx="857256" cy="571504"/>
              </a:xfrm>
              <a:prstGeom prst="rightArrow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2000232" y="1857365"/>
                <a:ext cx="857256" cy="2813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b="1" dirty="0">
                    <a:latin typeface="Arial" pitchFamily="34" charset="0"/>
                    <a:cs typeface="Arial" pitchFamily="34" charset="0"/>
                  </a:rPr>
                  <a:t>RS-485</a:t>
                </a:r>
                <a:endParaRPr lang="ru-RU" sz="10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1" name="Группа 10"/>
            <p:cNvGrpSpPr/>
            <p:nvPr/>
          </p:nvGrpSpPr>
          <p:grpSpPr>
            <a:xfrm>
              <a:off x="4474684" y="1714488"/>
              <a:ext cx="1000132" cy="430887"/>
              <a:chOff x="1571604" y="1714488"/>
              <a:chExt cx="1000132" cy="430887"/>
            </a:xfrm>
          </p:grpSpPr>
          <p:sp>
            <p:nvSpPr>
              <p:cNvPr id="12" name="Скругленный прямоугольник 11"/>
              <p:cNvSpPr/>
              <p:nvPr/>
            </p:nvSpPr>
            <p:spPr>
              <a:xfrm>
                <a:off x="1571604" y="1714488"/>
                <a:ext cx="1000132" cy="428628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1714480" y="1714488"/>
                <a:ext cx="821059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ru-RU" sz="1100" b="1" dirty="0">
                    <a:latin typeface="Arial" pitchFamily="34" charset="0"/>
                    <a:cs typeface="Arial" pitchFamily="34" charset="0"/>
                  </a:rPr>
                  <a:t>Система </a:t>
                </a:r>
              </a:p>
              <a:p>
                <a:pPr algn="ctr"/>
                <a:r>
                  <a:rPr lang="ru-RU" sz="1100" b="1" dirty="0">
                    <a:latin typeface="Arial" pitchFamily="34" charset="0"/>
                    <a:cs typeface="Arial" pitchFamily="34" charset="0"/>
                  </a:rPr>
                  <a:t>связи</a:t>
                </a:r>
              </a:p>
            </p:txBody>
          </p:sp>
        </p:grpSp>
        <p:grpSp>
          <p:nvGrpSpPr>
            <p:cNvPr id="18" name="Группа 17"/>
            <p:cNvGrpSpPr/>
            <p:nvPr/>
          </p:nvGrpSpPr>
          <p:grpSpPr>
            <a:xfrm>
              <a:off x="3440048" y="1608546"/>
              <a:ext cx="1000132" cy="642942"/>
              <a:chOff x="3500430" y="1571612"/>
              <a:chExt cx="1000132" cy="642942"/>
            </a:xfrm>
          </p:grpSpPr>
          <p:sp>
            <p:nvSpPr>
              <p:cNvPr id="16" name="TextBox 15"/>
              <p:cNvSpPr txBox="1"/>
              <p:nvPr/>
            </p:nvSpPr>
            <p:spPr>
              <a:xfrm>
                <a:off x="3500430" y="1714488"/>
                <a:ext cx="84029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00" b="1" dirty="0">
                    <a:latin typeface="Arial" pitchFamily="34" charset="0"/>
                    <a:cs typeface="Arial" pitchFamily="34" charset="0"/>
                  </a:rPr>
                  <a:t>USB, Wi-Fi</a:t>
                </a:r>
              </a:p>
              <a:p>
                <a:pPr algn="ctr"/>
                <a:r>
                  <a:rPr lang="en-US" sz="1000" b="1" dirty="0">
                    <a:latin typeface="Arial" pitchFamily="34" charset="0"/>
                    <a:cs typeface="Arial" pitchFamily="34" charset="0"/>
                  </a:rPr>
                  <a:t>Ethernet</a:t>
                </a:r>
                <a:endParaRPr lang="ru-RU" sz="10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" name="Стрелка вправо 16"/>
              <p:cNvSpPr/>
              <p:nvPr/>
            </p:nvSpPr>
            <p:spPr>
              <a:xfrm>
                <a:off x="3500430" y="1571612"/>
                <a:ext cx="1000132" cy="642942"/>
              </a:xfrm>
              <a:prstGeom prst="rightArrow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9" name="Группа 18"/>
            <p:cNvGrpSpPr/>
            <p:nvPr/>
          </p:nvGrpSpPr>
          <p:grpSpPr>
            <a:xfrm>
              <a:off x="2385730" y="1705862"/>
              <a:ext cx="1000132" cy="430887"/>
              <a:chOff x="1571604" y="1714488"/>
              <a:chExt cx="1000132" cy="430887"/>
            </a:xfrm>
          </p:grpSpPr>
          <p:sp>
            <p:nvSpPr>
              <p:cNvPr id="20" name="Скругленный прямоугольник 19"/>
              <p:cNvSpPr/>
              <p:nvPr/>
            </p:nvSpPr>
            <p:spPr>
              <a:xfrm>
                <a:off x="1571604" y="1714488"/>
                <a:ext cx="1000132" cy="428628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1714480" y="1714488"/>
                <a:ext cx="670376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ru-RU" sz="1100" b="1" dirty="0">
                    <a:latin typeface="Arial" pitchFamily="34" charset="0"/>
                    <a:cs typeface="Arial" pitchFamily="34" charset="0"/>
                  </a:rPr>
                  <a:t>КСД</a:t>
                </a:r>
              </a:p>
              <a:p>
                <a:pPr algn="ctr"/>
                <a:r>
                  <a:rPr lang="en-US" sz="1100" b="1" dirty="0">
                    <a:latin typeface="Arial" pitchFamily="34" charset="0"/>
                    <a:cs typeface="Arial" pitchFamily="34" charset="0"/>
                  </a:rPr>
                  <a:t>4Meteo</a:t>
                </a:r>
                <a:endParaRPr lang="ru-RU" sz="11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2" name="Группа 21"/>
            <p:cNvGrpSpPr/>
            <p:nvPr/>
          </p:nvGrpSpPr>
          <p:grpSpPr>
            <a:xfrm>
              <a:off x="5446217" y="1608546"/>
              <a:ext cx="911733" cy="642942"/>
              <a:chOff x="3417645" y="1571612"/>
              <a:chExt cx="911733" cy="642942"/>
            </a:xfrm>
          </p:grpSpPr>
          <p:sp>
            <p:nvSpPr>
              <p:cNvPr id="23" name="TextBox 22"/>
              <p:cNvSpPr txBox="1"/>
              <p:nvPr/>
            </p:nvSpPr>
            <p:spPr>
              <a:xfrm>
                <a:off x="3417645" y="1705862"/>
                <a:ext cx="84029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00" b="1" dirty="0">
                    <a:latin typeface="Arial" pitchFamily="34" charset="0"/>
                    <a:cs typeface="Arial" pitchFamily="34" charset="0"/>
                  </a:rPr>
                  <a:t>TCP/IP</a:t>
                </a:r>
              </a:p>
              <a:p>
                <a:pPr algn="ctr"/>
                <a:r>
                  <a:rPr lang="en-US" sz="1000" b="1" dirty="0">
                    <a:latin typeface="Arial" pitchFamily="34" charset="0"/>
                    <a:cs typeface="Arial" pitchFamily="34" charset="0"/>
                  </a:rPr>
                  <a:t>rsync</a:t>
                </a:r>
                <a:endParaRPr lang="ru-RU" sz="10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" name="Стрелка вправо 23"/>
              <p:cNvSpPr/>
              <p:nvPr/>
            </p:nvSpPr>
            <p:spPr>
              <a:xfrm>
                <a:off x="3500430" y="1571612"/>
                <a:ext cx="828948" cy="642942"/>
              </a:xfrm>
              <a:prstGeom prst="rightArrow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pic>
        <p:nvPicPr>
          <p:cNvPr id="31" name="Рисунок 30" descr="C:\Users\eraser\Pictures\earth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3388" y="1000108"/>
            <a:ext cx="2286016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2" name="Группа 31"/>
          <p:cNvGrpSpPr/>
          <p:nvPr/>
        </p:nvGrpSpPr>
        <p:grpSpPr>
          <a:xfrm>
            <a:off x="1809720" y="1928802"/>
            <a:ext cx="5786478" cy="642942"/>
            <a:chOff x="571472" y="1608546"/>
            <a:chExt cx="5786478" cy="642942"/>
          </a:xfrm>
        </p:grpSpPr>
        <p:grpSp>
          <p:nvGrpSpPr>
            <p:cNvPr id="33" name="Группа 6"/>
            <p:cNvGrpSpPr/>
            <p:nvPr/>
          </p:nvGrpSpPr>
          <p:grpSpPr>
            <a:xfrm>
              <a:off x="571472" y="1712229"/>
              <a:ext cx="1000132" cy="430887"/>
              <a:chOff x="1571604" y="1714488"/>
              <a:chExt cx="1000132" cy="430887"/>
            </a:xfrm>
          </p:grpSpPr>
          <p:sp>
            <p:nvSpPr>
              <p:cNvPr id="49" name="Скругленный прямоугольник 4"/>
              <p:cNvSpPr/>
              <p:nvPr/>
            </p:nvSpPr>
            <p:spPr>
              <a:xfrm>
                <a:off x="1571604" y="1714488"/>
                <a:ext cx="1000132" cy="428628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0" name="TextBox 5"/>
              <p:cNvSpPr txBox="1"/>
              <p:nvPr/>
            </p:nvSpPr>
            <p:spPr>
              <a:xfrm>
                <a:off x="1714480" y="1714488"/>
                <a:ext cx="710451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ru-RU" sz="1100" b="1" dirty="0">
                    <a:latin typeface="Arial" pitchFamily="34" charset="0"/>
                    <a:cs typeface="Arial" pitchFamily="34" charset="0"/>
                  </a:rPr>
                  <a:t>УАМС</a:t>
                </a:r>
              </a:p>
              <a:p>
                <a:pPr algn="ctr"/>
                <a:r>
                  <a:rPr lang="en-US" sz="1100" b="1" dirty="0">
                    <a:latin typeface="Arial" pitchFamily="34" charset="0"/>
                    <a:cs typeface="Arial" pitchFamily="34" charset="0"/>
                  </a:rPr>
                  <a:t>AMK-04</a:t>
                </a:r>
                <a:endParaRPr lang="ru-RU" sz="11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4" name="Группа 9"/>
            <p:cNvGrpSpPr/>
            <p:nvPr/>
          </p:nvGrpSpPr>
          <p:grpSpPr>
            <a:xfrm>
              <a:off x="1634416" y="1671358"/>
              <a:ext cx="714380" cy="500066"/>
              <a:chOff x="2000232" y="1714488"/>
              <a:chExt cx="857256" cy="571504"/>
            </a:xfrm>
          </p:grpSpPr>
          <p:sp>
            <p:nvSpPr>
              <p:cNvPr id="47" name="Стрелка вправо 7"/>
              <p:cNvSpPr/>
              <p:nvPr/>
            </p:nvSpPr>
            <p:spPr>
              <a:xfrm>
                <a:off x="2000232" y="1714488"/>
                <a:ext cx="857256" cy="571504"/>
              </a:xfrm>
              <a:prstGeom prst="rightArrow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8" name="TextBox 47"/>
              <p:cNvSpPr txBox="1"/>
              <p:nvPr/>
            </p:nvSpPr>
            <p:spPr>
              <a:xfrm>
                <a:off x="2000232" y="1857365"/>
                <a:ext cx="857256" cy="2813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b="1" dirty="0">
                    <a:latin typeface="Arial" pitchFamily="34" charset="0"/>
                    <a:cs typeface="Arial" pitchFamily="34" charset="0"/>
                  </a:rPr>
                  <a:t>RS-485</a:t>
                </a:r>
                <a:endParaRPr lang="ru-RU" sz="10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5" name="Группа 10"/>
            <p:cNvGrpSpPr/>
            <p:nvPr/>
          </p:nvGrpSpPr>
          <p:grpSpPr>
            <a:xfrm>
              <a:off x="4474684" y="1714488"/>
              <a:ext cx="1000132" cy="430887"/>
              <a:chOff x="1571604" y="1714488"/>
              <a:chExt cx="1000132" cy="430887"/>
            </a:xfrm>
          </p:grpSpPr>
          <p:sp>
            <p:nvSpPr>
              <p:cNvPr id="45" name="Скругленный прямоугольник 44"/>
              <p:cNvSpPr/>
              <p:nvPr/>
            </p:nvSpPr>
            <p:spPr>
              <a:xfrm>
                <a:off x="1571604" y="1714488"/>
                <a:ext cx="1000132" cy="428628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6" name="TextBox 45"/>
              <p:cNvSpPr txBox="1"/>
              <p:nvPr/>
            </p:nvSpPr>
            <p:spPr>
              <a:xfrm>
                <a:off x="1714480" y="1714488"/>
                <a:ext cx="821059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ru-RU" sz="1100" b="1" dirty="0">
                    <a:latin typeface="Arial" pitchFamily="34" charset="0"/>
                    <a:cs typeface="Arial" pitchFamily="34" charset="0"/>
                  </a:rPr>
                  <a:t>Система </a:t>
                </a:r>
              </a:p>
              <a:p>
                <a:pPr algn="ctr"/>
                <a:r>
                  <a:rPr lang="ru-RU" sz="1100" b="1" dirty="0">
                    <a:latin typeface="Arial" pitchFamily="34" charset="0"/>
                    <a:cs typeface="Arial" pitchFamily="34" charset="0"/>
                  </a:rPr>
                  <a:t>связи</a:t>
                </a:r>
              </a:p>
            </p:txBody>
          </p:sp>
        </p:grpSp>
        <p:grpSp>
          <p:nvGrpSpPr>
            <p:cNvPr id="36" name="Группа 17"/>
            <p:cNvGrpSpPr/>
            <p:nvPr/>
          </p:nvGrpSpPr>
          <p:grpSpPr>
            <a:xfrm>
              <a:off x="3440048" y="1608546"/>
              <a:ext cx="1000132" cy="642942"/>
              <a:chOff x="3500430" y="1571612"/>
              <a:chExt cx="1000132" cy="642942"/>
            </a:xfrm>
          </p:grpSpPr>
          <p:sp>
            <p:nvSpPr>
              <p:cNvPr id="43" name="TextBox 42"/>
              <p:cNvSpPr txBox="1"/>
              <p:nvPr/>
            </p:nvSpPr>
            <p:spPr>
              <a:xfrm>
                <a:off x="3500430" y="1714488"/>
                <a:ext cx="84029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00" b="1" dirty="0">
                    <a:latin typeface="Arial" pitchFamily="34" charset="0"/>
                    <a:cs typeface="Arial" pitchFamily="34" charset="0"/>
                  </a:rPr>
                  <a:t>USB, Wi-Fi</a:t>
                </a:r>
              </a:p>
              <a:p>
                <a:pPr algn="ctr"/>
                <a:r>
                  <a:rPr lang="en-US" sz="1000" b="1" dirty="0">
                    <a:latin typeface="Arial" pitchFamily="34" charset="0"/>
                    <a:cs typeface="Arial" pitchFamily="34" charset="0"/>
                  </a:rPr>
                  <a:t>Ethernet</a:t>
                </a:r>
                <a:endParaRPr lang="ru-RU" sz="10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" name="Стрелка вправо 43"/>
              <p:cNvSpPr/>
              <p:nvPr/>
            </p:nvSpPr>
            <p:spPr>
              <a:xfrm>
                <a:off x="3500430" y="1571612"/>
                <a:ext cx="1000132" cy="642942"/>
              </a:xfrm>
              <a:prstGeom prst="rightArrow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7" name="Группа 18"/>
            <p:cNvGrpSpPr/>
            <p:nvPr/>
          </p:nvGrpSpPr>
          <p:grpSpPr>
            <a:xfrm>
              <a:off x="2385730" y="1705862"/>
              <a:ext cx="1000132" cy="430887"/>
              <a:chOff x="1571604" y="1714488"/>
              <a:chExt cx="1000132" cy="430887"/>
            </a:xfrm>
          </p:grpSpPr>
          <p:sp>
            <p:nvSpPr>
              <p:cNvPr id="41" name="Скругленный прямоугольник 40"/>
              <p:cNvSpPr/>
              <p:nvPr/>
            </p:nvSpPr>
            <p:spPr>
              <a:xfrm>
                <a:off x="1571604" y="1714488"/>
                <a:ext cx="1000132" cy="428628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>
                <a:off x="1714480" y="1714488"/>
                <a:ext cx="670376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ru-RU" sz="1100" b="1" dirty="0">
                    <a:latin typeface="Arial" pitchFamily="34" charset="0"/>
                    <a:cs typeface="Arial" pitchFamily="34" charset="0"/>
                  </a:rPr>
                  <a:t>КСД</a:t>
                </a:r>
              </a:p>
              <a:p>
                <a:pPr algn="ctr"/>
                <a:r>
                  <a:rPr lang="en-US" sz="1100" b="1" dirty="0">
                    <a:latin typeface="Arial" pitchFamily="34" charset="0"/>
                    <a:cs typeface="Arial" pitchFamily="34" charset="0"/>
                  </a:rPr>
                  <a:t>4Meteo</a:t>
                </a:r>
                <a:endParaRPr lang="ru-RU" sz="11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8" name="Группа 21"/>
            <p:cNvGrpSpPr/>
            <p:nvPr/>
          </p:nvGrpSpPr>
          <p:grpSpPr>
            <a:xfrm>
              <a:off x="5446217" y="1608546"/>
              <a:ext cx="911733" cy="642942"/>
              <a:chOff x="3417645" y="1571612"/>
              <a:chExt cx="911733" cy="642942"/>
            </a:xfrm>
          </p:grpSpPr>
          <p:sp>
            <p:nvSpPr>
              <p:cNvPr id="39" name="TextBox 38"/>
              <p:cNvSpPr txBox="1"/>
              <p:nvPr/>
            </p:nvSpPr>
            <p:spPr>
              <a:xfrm>
                <a:off x="3417645" y="1705862"/>
                <a:ext cx="84029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00" b="1" dirty="0">
                    <a:latin typeface="Arial" pitchFamily="34" charset="0"/>
                    <a:cs typeface="Arial" pitchFamily="34" charset="0"/>
                  </a:rPr>
                  <a:t>TCP/IP</a:t>
                </a:r>
              </a:p>
              <a:p>
                <a:pPr algn="ctr"/>
                <a:r>
                  <a:rPr lang="en-US" sz="1000" b="1" dirty="0">
                    <a:latin typeface="Arial" pitchFamily="34" charset="0"/>
                    <a:cs typeface="Arial" pitchFamily="34" charset="0"/>
                  </a:rPr>
                  <a:t>rsync</a:t>
                </a:r>
                <a:endParaRPr lang="ru-RU" sz="10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0" name="Стрелка вправо 39"/>
              <p:cNvSpPr/>
              <p:nvPr/>
            </p:nvSpPr>
            <p:spPr>
              <a:xfrm>
                <a:off x="3500430" y="1571612"/>
                <a:ext cx="828948" cy="642942"/>
              </a:xfrm>
              <a:prstGeom prst="rightArrow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51" name="Группа 50"/>
          <p:cNvGrpSpPr/>
          <p:nvPr/>
        </p:nvGrpSpPr>
        <p:grpSpPr>
          <a:xfrm>
            <a:off x="1809720" y="2714620"/>
            <a:ext cx="5786478" cy="642942"/>
            <a:chOff x="571472" y="1608546"/>
            <a:chExt cx="5786478" cy="642942"/>
          </a:xfrm>
        </p:grpSpPr>
        <p:grpSp>
          <p:nvGrpSpPr>
            <p:cNvPr id="52" name="Группа 6"/>
            <p:cNvGrpSpPr/>
            <p:nvPr/>
          </p:nvGrpSpPr>
          <p:grpSpPr>
            <a:xfrm>
              <a:off x="571472" y="1712229"/>
              <a:ext cx="1000132" cy="430887"/>
              <a:chOff x="1571604" y="1714488"/>
              <a:chExt cx="1000132" cy="430887"/>
            </a:xfrm>
          </p:grpSpPr>
          <p:sp>
            <p:nvSpPr>
              <p:cNvPr id="68" name="Скругленный прямоугольник 4"/>
              <p:cNvSpPr/>
              <p:nvPr/>
            </p:nvSpPr>
            <p:spPr>
              <a:xfrm>
                <a:off x="1571604" y="1714488"/>
                <a:ext cx="1000132" cy="428628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9" name="TextBox 5"/>
              <p:cNvSpPr txBox="1"/>
              <p:nvPr/>
            </p:nvSpPr>
            <p:spPr>
              <a:xfrm>
                <a:off x="1714480" y="1714488"/>
                <a:ext cx="710451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ru-RU" sz="1100" b="1" dirty="0">
                    <a:latin typeface="Arial" pitchFamily="34" charset="0"/>
                    <a:cs typeface="Arial" pitchFamily="34" charset="0"/>
                  </a:rPr>
                  <a:t>УАМС</a:t>
                </a:r>
              </a:p>
              <a:p>
                <a:pPr algn="ctr"/>
                <a:r>
                  <a:rPr lang="en-US" sz="1100" b="1" dirty="0">
                    <a:latin typeface="Arial" pitchFamily="34" charset="0"/>
                    <a:cs typeface="Arial" pitchFamily="34" charset="0"/>
                  </a:rPr>
                  <a:t>AMK-04</a:t>
                </a:r>
                <a:endParaRPr lang="ru-RU" sz="11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53" name="Группа 9"/>
            <p:cNvGrpSpPr/>
            <p:nvPr/>
          </p:nvGrpSpPr>
          <p:grpSpPr>
            <a:xfrm>
              <a:off x="1634416" y="1671358"/>
              <a:ext cx="714380" cy="500066"/>
              <a:chOff x="2000232" y="1714488"/>
              <a:chExt cx="857256" cy="571504"/>
            </a:xfrm>
          </p:grpSpPr>
          <p:sp>
            <p:nvSpPr>
              <p:cNvPr id="66" name="Стрелка вправо 7"/>
              <p:cNvSpPr/>
              <p:nvPr/>
            </p:nvSpPr>
            <p:spPr>
              <a:xfrm>
                <a:off x="2000232" y="1714488"/>
                <a:ext cx="857256" cy="571504"/>
              </a:xfrm>
              <a:prstGeom prst="rightArrow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7" name="TextBox 66"/>
              <p:cNvSpPr txBox="1"/>
              <p:nvPr/>
            </p:nvSpPr>
            <p:spPr>
              <a:xfrm>
                <a:off x="2000232" y="1857365"/>
                <a:ext cx="857256" cy="2813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b="1" dirty="0">
                    <a:latin typeface="Arial" pitchFamily="34" charset="0"/>
                    <a:cs typeface="Arial" pitchFamily="34" charset="0"/>
                  </a:rPr>
                  <a:t>RS-485</a:t>
                </a:r>
                <a:endParaRPr lang="ru-RU" sz="10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54" name="Группа 10"/>
            <p:cNvGrpSpPr/>
            <p:nvPr/>
          </p:nvGrpSpPr>
          <p:grpSpPr>
            <a:xfrm>
              <a:off x="4474684" y="1714488"/>
              <a:ext cx="1000132" cy="430887"/>
              <a:chOff x="1571604" y="1714488"/>
              <a:chExt cx="1000132" cy="430887"/>
            </a:xfrm>
          </p:grpSpPr>
          <p:sp>
            <p:nvSpPr>
              <p:cNvPr id="64" name="Скругленный прямоугольник 63"/>
              <p:cNvSpPr/>
              <p:nvPr/>
            </p:nvSpPr>
            <p:spPr>
              <a:xfrm>
                <a:off x="1571604" y="1714488"/>
                <a:ext cx="1000132" cy="428628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5" name="TextBox 64"/>
              <p:cNvSpPr txBox="1"/>
              <p:nvPr/>
            </p:nvSpPr>
            <p:spPr>
              <a:xfrm>
                <a:off x="1714480" y="1714488"/>
                <a:ext cx="821059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ru-RU" sz="1100" b="1" dirty="0">
                    <a:latin typeface="Arial" pitchFamily="34" charset="0"/>
                    <a:cs typeface="Arial" pitchFamily="34" charset="0"/>
                  </a:rPr>
                  <a:t>Система </a:t>
                </a:r>
              </a:p>
              <a:p>
                <a:pPr algn="ctr"/>
                <a:r>
                  <a:rPr lang="ru-RU" sz="1100" b="1" dirty="0">
                    <a:latin typeface="Arial" pitchFamily="34" charset="0"/>
                    <a:cs typeface="Arial" pitchFamily="34" charset="0"/>
                  </a:rPr>
                  <a:t>связи</a:t>
                </a:r>
              </a:p>
            </p:txBody>
          </p:sp>
        </p:grpSp>
        <p:grpSp>
          <p:nvGrpSpPr>
            <p:cNvPr id="55" name="Группа 17"/>
            <p:cNvGrpSpPr/>
            <p:nvPr/>
          </p:nvGrpSpPr>
          <p:grpSpPr>
            <a:xfrm>
              <a:off x="3440048" y="1608546"/>
              <a:ext cx="1000132" cy="642942"/>
              <a:chOff x="3500430" y="1571612"/>
              <a:chExt cx="1000132" cy="642942"/>
            </a:xfrm>
          </p:grpSpPr>
          <p:sp>
            <p:nvSpPr>
              <p:cNvPr id="62" name="TextBox 61"/>
              <p:cNvSpPr txBox="1"/>
              <p:nvPr/>
            </p:nvSpPr>
            <p:spPr>
              <a:xfrm>
                <a:off x="3500430" y="1714488"/>
                <a:ext cx="84029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00" b="1" dirty="0">
                    <a:latin typeface="Arial" pitchFamily="34" charset="0"/>
                    <a:cs typeface="Arial" pitchFamily="34" charset="0"/>
                  </a:rPr>
                  <a:t>USB, Wi-Fi</a:t>
                </a:r>
              </a:p>
              <a:p>
                <a:pPr algn="ctr"/>
                <a:r>
                  <a:rPr lang="en-US" sz="1000" b="1" dirty="0">
                    <a:latin typeface="Arial" pitchFamily="34" charset="0"/>
                    <a:cs typeface="Arial" pitchFamily="34" charset="0"/>
                  </a:rPr>
                  <a:t>Ethernet</a:t>
                </a:r>
                <a:endParaRPr lang="ru-RU" sz="10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3" name="Стрелка вправо 62"/>
              <p:cNvSpPr/>
              <p:nvPr/>
            </p:nvSpPr>
            <p:spPr>
              <a:xfrm>
                <a:off x="3500430" y="1571612"/>
                <a:ext cx="1000132" cy="642942"/>
              </a:xfrm>
              <a:prstGeom prst="rightArrow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56" name="Группа 18"/>
            <p:cNvGrpSpPr/>
            <p:nvPr/>
          </p:nvGrpSpPr>
          <p:grpSpPr>
            <a:xfrm>
              <a:off x="2385730" y="1705862"/>
              <a:ext cx="1000132" cy="430887"/>
              <a:chOff x="1571604" y="1714488"/>
              <a:chExt cx="1000132" cy="430887"/>
            </a:xfrm>
          </p:grpSpPr>
          <p:sp>
            <p:nvSpPr>
              <p:cNvPr id="60" name="Скругленный прямоугольник 59"/>
              <p:cNvSpPr/>
              <p:nvPr/>
            </p:nvSpPr>
            <p:spPr>
              <a:xfrm>
                <a:off x="1571604" y="1714488"/>
                <a:ext cx="1000132" cy="428628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1" name="TextBox 60"/>
              <p:cNvSpPr txBox="1"/>
              <p:nvPr/>
            </p:nvSpPr>
            <p:spPr>
              <a:xfrm>
                <a:off x="1714480" y="1714488"/>
                <a:ext cx="670376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ru-RU" sz="1100" b="1" dirty="0">
                    <a:latin typeface="Arial" pitchFamily="34" charset="0"/>
                    <a:cs typeface="Arial" pitchFamily="34" charset="0"/>
                  </a:rPr>
                  <a:t>КСД</a:t>
                </a:r>
              </a:p>
              <a:p>
                <a:pPr algn="ctr"/>
                <a:r>
                  <a:rPr lang="en-US" sz="1100" b="1" dirty="0">
                    <a:latin typeface="Arial" pitchFamily="34" charset="0"/>
                    <a:cs typeface="Arial" pitchFamily="34" charset="0"/>
                  </a:rPr>
                  <a:t>4Meteo</a:t>
                </a:r>
                <a:endParaRPr lang="ru-RU" sz="11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57" name="Группа 21"/>
            <p:cNvGrpSpPr/>
            <p:nvPr/>
          </p:nvGrpSpPr>
          <p:grpSpPr>
            <a:xfrm>
              <a:off x="5446217" y="1608546"/>
              <a:ext cx="911733" cy="642942"/>
              <a:chOff x="3417645" y="1571612"/>
              <a:chExt cx="911733" cy="642942"/>
            </a:xfrm>
          </p:grpSpPr>
          <p:sp>
            <p:nvSpPr>
              <p:cNvPr id="58" name="TextBox 57"/>
              <p:cNvSpPr txBox="1"/>
              <p:nvPr/>
            </p:nvSpPr>
            <p:spPr>
              <a:xfrm>
                <a:off x="3417645" y="1705862"/>
                <a:ext cx="84029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00" b="1" dirty="0">
                    <a:latin typeface="Arial" pitchFamily="34" charset="0"/>
                    <a:cs typeface="Arial" pitchFamily="34" charset="0"/>
                  </a:rPr>
                  <a:t>TCP/IP</a:t>
                </a:r>
              </a:p>
              <a:p>
                <a:pPr algn="ctr"/>
                <a:r>
                  <a:rPr lang="en-US" sz="1000" b="1" dirty="0">
                    <a:latin typeface="Arial" pitchFamily="34" charset="0"/>
                    <a:cs typeface="Arial" pitchFamily="34" charset="0"/>
                  </a:rPr>
                  <a:t>rsync</a:t>
                </a:r>
                <a:endParaRPr lang="ru-RU" sz="10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9" name="Стрелка вправо 58"/>
              <p:cNvSpPr/>
              <p:nvPr/>
            </p:nvSpPr>
            <p:spPr>
              <a:xfrm>
                <a:off x="3500430" y="1571612"/>
                <a:ext cx="828948" cy="642942"/>
              </a:xfrm>
              <a:prstGeom prst="rightArrow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70" name="Стрелка углом 69"/>
          <p:cNvSpPr/>
          <p:nvPr/>
        </p:nvSpPr>
        <p:spPr>
          <a:xfrm rot="10800000">
            <a:off x="7667636" y="3571876"/>
            <a:ext cx="1785950" cy="1714512"/>
          </a:xfrm>
          <a:prstGeom prst="bentArrow">
            <a:avLst>
              <a:gd name="adj1" fmla="val 37075"/>
              <a:gd name="adj2" fmla="val 25000"/>
              <a:gd name="adj3" fmla="val 25000"/>
              <a:gd name="adj4" fmla="val 43750"/>
            </a:avLst>
          </a:prstGeom>
          <a:noFill/>
          <a:ln w="412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87" name="Группа 86"/>
          <p:cNvGrpSpPr/>
          <p:nvPr/>
        </p:nvGrpSpPr>
        <p:grpSpPr>
          <a:xfrm>
            <a:off x="6381753" y="4071579"/>
            <a:ext cx="1214446" cy="1503219"/>
            <a:chOff x="4857753" y="4071578"/>
            <a:chExt cx="1214446" cy="1503219"/>
          </a:xfrm>
        </p:grpSpPr>
        <p:grpSp>
          <p:nvGrpSpPr>
            <p:cNvPr id="28" name="Группа 27"/>
            <p:cNvGrpSpPr/>
            <p:nvPr/>
          </p:nvGrpSpPr>
          <p:grpSpPr>
            <a:xfrm>
              <a:off x="4857753" y="4071578"/>
              <a:ext cx="1214446" cy="1503219"/>
              <a:chOff x="1643042" y="2546659"/>
              <a:chExt cx="1285884" cy="525151"/>
            </a:xfrm>
          </p:grpSpPr>
          <p:sp>
            <p:nvSpPr>
              <p:cNvPr id="26" name="Скругленный прямоугольник 25"/>
              <p:cNvSpPr/>
              <p:nvPr/>
            </p:nvSpPr>
            <p:spPr>
              <a:xfrm>
                <a:off x="1643042" y="2571744"/>
                <a:ext cx="1285884" cy="500066"/>
              </a:xfrm>
              <a:prstGeom prst="roundRect">
                <a:avLst/>
              </a:prstGeom>
              <a:noFill/>
              <a:ln w="508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1680861" y="2546659"/>
                <a:ext cx="1210243" cy="2257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dirty="0">
                    <a:solidFill>
                      <a:schemeClr val="tx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Сервер</a:t>
                </a:r>
                <a:r>
                  <a:rPr lang="ru-RU" sz="1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dirty="0">
                    <a:solidFill>
                      <a:schemeClr val="tx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БД</a:t>
                </a:r>
              </a:p>
            </p:txBody>
          </p:sp>
        </p:grpSp>
        <p:pic>
          <p:nvPicPr>
            <p:cNvPr id="72" name="Рисунок 71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072066" y="4646101"/>
              <a:ext cx="785818" cy="785818"/>
            </a:xfrm>
            <a:prstGeom prst="rect">
              <a:avLst/>
            </a:prstGeom>
            <a:noFill/>
          </p:spPr>
        </p:pic>
      </p:grpSp>
      <p:sp>
        <p:nvSpPr>
          <p:cNvPr id="74" name="TextBox 73"/>
          <p:cNvSpPr txBox="1"/>
          <p:nvPr/>
        </p:nvSpPr>
        <p:spPr>
          <a:xfrm>
            <a:off x="8045354" y="4534595"/>
            <a:ext cx="1071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TCP/IP</a:t>
            </a:r>
          </a:p>
          <a:p>
            <a:pPr algn="ctr"/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rsync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5" name="Скругленный прямоугольник 74"/>
          <p:cNvSpPr/>
          <p:nvPr/>
        </p:nvSpPr>
        <p:spPr>
          <a:xfrm>
            <a:off x="3238480" y="4286256"/>
            <a:ext cx="1928826" cy="571504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TextBox 75"/>
          <p:cNvSpPr txBox="1"/>
          <p:nvPr/>
        </p:nvSpPr>
        <p:spPr>
          <a:xfrm>
            <a:off x="3595670" y="4282868"/>
            <a:ext cx="1357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MeteoFlow</a:t>
            </a:r>
            <a:endParaRPr lang="en-US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Flux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7" name="Стрелка вправо 76"/>
          <p:cNvSpPr/>
          <p:nvPr/>
        </p:nvSpPr>
        <p:spPr>
          <a:xfrm rot="10800000">
            <a:off x="5238745" y="4286255"/>
            <a:ext cx="1071570" cy="571504"/>
          </a:xfrm>
          <a:prstGeom prst="rightArrow">
            <a:avLst/>
          </a:prstGeom>
          <a:noFill/>
          <a:ln w="412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Скругленный прямоугольник 77"/>
          <p:cNvSpPr/>
          <p:nvPr/>
        </p:nvSpPr>
        <p:spPr>
          <a:xfrm>
            <a:off x="3095604" y="5786454"/>
            <a:ext cx="2143140" cy="642942"/>
          </a:xfrm>
          <a:prstGeom prst="roundRect">
            <a:avLst/>
          </a:prstGeom>
          <a:noFill/>
          <a:ln w="412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TextBox 78"/>
          <p:cNvSpPr txBox="1"/>
          <p:nvPr/>
        </p:nvSpPr>
        <p:spPr>
          <a:xfrm>
            <a:off x="3379558" y="5925942"/>
            <a:ext cx="1646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TomskFluxNet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5381620" y="4373860"/>
            <a:ext cx="1000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Internet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" name="Стрелка вниз 80"/>
          <p:cNvSpPr/>
          <p:nvPr/>
        </p:nvSpPr>
        <p:spPr>
          <a:xfrm>
            <a:off x="3881422" y="5072074"/>
            <a:ext cx="642942" cy="500066"/>
          </a:xfrm>
          <a:prstGeom prst="downArrow">
            <a:avLst/>
          </a:prstGeom>
          <a:noFill/>
          <a:ln w="476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4" name="Рисунок 83" descr="C:\Users\eraser\Pictures\earth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5643578"/>
            <a:ext cx="1062046" cy="990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6" name="Двойная стрелка влево/вправо 85"/>
          <p:cNvSpPr/>
          <p:nvPr/>
        </p:nvSpPr>
        <p:spPr>
          <a:xfrm>
            <a:off x="5310182" y="6000768"/>
            <a:ext cx="714380" cy="28575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76637C-6561-B4C5-5B7E-62570245F867}"/>
              </a:ext>
            </a:extLst>
          </p:cNvPr>
          <p:cNvSpPr txBox="1"/>
          <p:nvPr/>
        </p:nvSpPr>
        <p:spPr>
          <a:xfrm>
            <a:off x="7229484" y="5749467"/>
            <a:ext cx="296372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  <a:hlinkClick r:id="rId5"/>
              </a:rPr>
              <a:t>https://tomskfluxnet.ru</a:t>
            </a:r>
            <a:r>
              <a:rPr lang="en-US" sz="10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</a:t>
            </a:r>
            <a:r>
              <a:rPr lang="en-US" sz="10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  <a:hlinkClick r:id="rId6"/>
              </a:rPr>
              <a:t>https://mirror.tomskfluxnet.ru/mapimces.html</a:t>
            </a:r>
            <a:r>
              <a:rPr lang="en-US" sz="10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 https://tct.tomskfluxnet.ru</a:t>
            </a:r>
            <a:endParaRPr lang="ru-RU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Скругленный прямоугольник 50"/>
          <p:cNvSpPr/>
          <p:nvPr/>
        </p:nvSpPr>
        <p:spPr>
          <a:xfrm>
            <a:off x="6381752" y="5500702"/>
            <a:ext cx="1500198" cy="357190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5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307476" y="4000504"/>
            <a:ext cx="4289118" cy="1357322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6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71414"/>
            <a:ext cx="8229600" cy="511156"/>
          </a:xfrm>
        </p:spPr>
        <p:txBody>
          <a:bodyPr>
            <a:normAutofit/>
          </a:bodyPr>
          <a:lstStyle/>
          <a:p>
            <a:r>
              <a:rPr lang="ru-RU" sz="2200" b="1" dirty="0">
                <a:latin typeface="Arial" pitchFamily="34" charset="0"/>
                <a:cs typeface="Arial" pitchFamily="34" charset="0"/>
              </a:rPr>
              <a:t>Алгоритмы работы и программное обеспечение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307476" y="1928802"/>
            <a:ext cx="4289118" cy="928694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6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310314" y="3000372"/>
            <a:ext cx="2071702" cy="357190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6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307476" y="3500438"/>
            <a:ext cx="1574474" cy="357190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6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" name="Группа 23"/>
          <p:cNvGrpSpPr/>
          <p:nvPr/>
        </p:nvGrpSpPr>
        <p:grpSpPr>
          <a:xfrm>
            <a:off x="2952728" y="642918"/>
            <a:ext cx="1500198" cy="500066"/>
            <a:chOff x="857224" y="714356"/>
            <a:chExt cx="1500198" cy="500066"/>
          </a:xfrm>
        </p:grpSpPr>
        <p:sp>
          <p:nvSpPr>
            <p:cNvPr id="22" name="Скругленный прямоугольник 21"/>
            <p:cNvSpPr/>
            <p:nvPr/>
          </p:nvSpPr>
          <p:spPr>
            <a:xfrm>
              <a:off x="857224" y="714356"/>
              <a:ext cx="1500198" cy="500066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5000"/>
              </a:schemeClr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142976" y="785794"/>
              <a:ext cx="928694" cy="369332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75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/>
            </a:lstStyle>
            <a:p>
              <a:r>
                <a:rPr lang="en-US" dirty="0">
                  <a:solidFill>
                    <a:schemeClr val="tx2">
                      <a:lumMod val="75000"/>
                    </a:schemeClr>
                  </a:solidFill>
                </a:rPr>
                <a:t>4Meteo</a:t>
              </a:r>
              <a:endParaRPr lang="ru-RU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sp>
        <p:nvSpPr>
          <p:cNvPr id="25" name="Стрелка вниз 24"/>
          <p:cNvSpPr/>
          <p:nvPr/>
        </p:nvSpPr>
        <p:spPr>
          <a:xfrm>
            <a:off x="3452794" y="1142984"/>
            <a:ext cx="500066" cy="4286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1702508" y="1571612"/>
            <a:ext cx="4357718" cy="4593692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5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1952596" y="1857364"/>
            <a:ext cx="1285884" cy="642942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2238349" y="1845223"/>
            <a:ext cx="8031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fgate</a:t>
            </a:r>
            <a:endParaRPr lang="en-US" dirty="0"/>
          </a:p>
          <a:p>
            <a:r>
              <a:rPr lang="en-US" dirty="0" err="1"/>
              <a:t>v,u,w,t</a:t>
            </a:r>
            <a:endParaRPr lang="ru-RU" dirty="0"/>
          </a:p>
        </p:txBody>
      </p:sp>
      <p:grpSp>
        <p:nvGrpSpPr>
          <p:cNvPr id="33" name="Группа 32"/>
          <p:cNvGrpSpPr/>
          <p:nvPr/>
        </p:nvGrpSpPr>
        <p:grpSpPr>
          <a:xfrm>
            <a:off x="1952596" y="2786058"/>
            <a:ext cx="1285884" cy="369332"/>
            <a:chOff x="428596" y="2786058"/>
            <a:chExt cx="1285884" cy="369332"/>
          </a:xfrm>
        </p:grpSpPr>
        <p:sp>
          <p:nvSpPr>
            <p:cNvPr id="29" name="Скругленный прямоугольник 28"/>
            <p:cNvSpPr/>
            <p:nvPr/>
          </p:nvSpPr>
          <p:spPr>
            <a:xfrm>
              <a:off x="428596" y="2786058"/>
              <a:ext cx="1285884" cy="357190"/>
            </a:xfrm>
            <a:prstGeom prst="round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785786" y="2786058"/>
              <a:ext cx="62068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err="1"/>
                <a:t>mnk</a:t>
              </a:r>
              <a:endParaRPr lang="ru-RU" dirty="0"/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1952596" y="3429000"/>
            <a:ext cx="1285884" cy="655084"/>
            <a:chOff x="500034" y="3357562"/>
            <a:chExt cx="1285884" cy="655084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539669" y="3357562"/>
              <a:ext cx="1239891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dirty="0" err="1"/>
                <a:t>sigmafilter</a:t>
              </a:r>
              <a:endParaRPr lang="en-US" dirty="0"/>
            </a:p>
            <a:p>
              <a:pPr algn="ctr"/>
              <a:r>
                <a:rPr lang="en-US" dirty="0" err="1"/>
                <a:t>v,u,w</a:t>
              </a:r>
              <a:r>
                <a:rPr lang="en-US" dirty="0"/>
                <a:t>, t</a:t>
              </a:r>
              <a:endParaRPr lang="ru-RU" dirty="0"/>
            </a:p>
          </p:txBody>
        </p:sp>
        <p:sp>
          <p:nvSpPr>
            <p:cNvPr id="32" name="Скругленный прямоугольник 31"/>
            <p:cNvSpPr/>
            <p:nvPr/>
          </p:nvSpPr>
          <p:spPr>
            <a:xfrm>
              <a:off x="500034" y="3357562"/>
              <a:ext cx="1285884" cy="655084"/>
            </a:xfrm>
            <a:prstGeom prst="round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6" name="Стрелка вниз 35"/>
          <p:cNvSpPr/>
          <p:nvPr/>
        </p:nvSpPr>
        <p:spPr>
          <a:xfrm>
            <a:off x="2309786" y="2500306"/>
            <a:ext cx="500066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трелка вниз 36"/>
          <p:cNvSpPr/>
          <p:nvPr/>
        </p:nvSpPr>
        <p:spPr>
          <a:xfrm>
            <a:off x="2309786" y="3143248"/>
            <a:ext cx="500066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8" name="Группа 37"/>
          <p:cNvGrpSpPr/>
          <p:nvPr/>
        </p:nvGrpSpPr>
        <p:grpSpPr>
          <a:xfrm>
            <a:off x="1952596" y="5000636"/>
            <a:ext cx="1285884" cy="369332"/>
            <a:chOff x="428596" y="2786058"/>
            <a:chExt cx="1285884" cy="369332"/>
          </a:xfrm>
        </p:grpSpPr>
        <p:sp>
          <p:nvSpPr>
            <p:cNvPr id="39" name="Скругленный прямоугольник 38"/>
            <p:cNvSpPr/>
            <p:nvPr/>
          </p:nvSpPr>
          <p:spPr>
            <a:xfrm>
              <a:off x="428596" y="2786058"/>
              <a:ext cx="1285884" cy="357190"/>
            </a:xfrm>
            <a:prstGeom prst="round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785786" y="2786058"/>
              <a:ext cx="68647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err="1"/>
                <a:t>axrot</a:t>
              </a:r>
              <a:endParaRPr lang="ru-RU" dirty="0"/>
            </a:p>
          </p:txBody>
        </p:sp>
      </p:grpSp>
      <p:sp>
        <p:nvSpPr>
          <p:cNvPr id="41" name="Стрелка вниз 40"/>
          <p:cNvSpPr/>
          <p:nvPr/>
        </p:nvSpPr>
        <p:spPr>
          <a:xfrm>
            <a:off x="2381224" y="4071942"/>
            <a:ext cx="500066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3" name="Группа 42"/>
          <p:cNvGrpSpPr/>
          <p:nvPr/>
        </p:nvGrpSpPr>
        <p:grpSpPr>
          <a:xfrm>
            <a:off x="1952596" y="4357694"/>
            <a:ext cx="1285884" cy="369332"/>
            <a:chOff x="428596" y="2786058"/>
            <a:chExt cx="1285884" cy="369332"/>
          </a:xfrm>
        </p:grpSpPr>
        <p:sp>
          <p:nvSpPr>
            <p:cNvPr id="44" name="Скругленный прямоугольник 43"/>
            <p:cNvSpPr/>
            <p:nvPr/>
          </p:nvSpPr>
          <p:spPr>
            <a:xfrm>
              <a:off x="428596" y="2786058"/>
              <a:ext cx="1285884" cy="357190"/>
            </a:xfrm>
            <a:prstGeom prst="round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642910" y="2786058"/>
              <a:ext cx="96379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err="1"/>
                <a:t>detrend</a:t>
              </a:r>
              <a:endParaRPr lang="ru-RU" dirty="0"/>
            </a:p>
          </p:txBody>
        </p:sp>
      </p:grpSp>
      <p:sp>
        <p:nvSpPr>
          <p:cNvPr id="46" name="Стрелка вниз 45"/>
          <p:cNvSpPr/>
          <p:nvPr/>
        </p:nvSpPr>
        <p:spPr>
          <a:xfrm>
            <a:off x="2381224" y="4714884"/>
            <a:ext cx="500066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4090281" y="4429132"/>
            <a:ext cx="11416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smoment</a:t>
            </a:r>
            <a:endParaRPr lang="ru-RU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4024298" y="4929198"/>
            <a:ext cx="12188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structfunc</a:t>
            </a:r>
            <a:endParaRPr lang="ru-RU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4310051" y="5488560"/>
            <a:ext cx="5565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psd</a:t>
            </a:r>
            <a:endParaRPr lang="ru-RU" dirty="0"/>
          </a:p>
        </p:txBody>
      </p:sp>
      <p:sp>
        <p:nvSpPr>
          <p:cNvPr id="50" name="TextBox 49"/>
          <p:cNvSpPr txBox="1"/>
          <p:nvPr/>
        </p:nvSpPr>
        <p:spPr>
          <a:xfrm>
            <a:off x="6585208" y="5488560"/>
            <a:ext cx="185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C</a:t>
            </a:r>
            <a:r>
              <a:rPr lang="en-US" b="1" baseline="-25000" dirty="0">
                <a:solidFill>
                  <a:schemeClr val="tx2">
                    <a:lumMod val="75000"/>
                  </a:schemeClr>
                </a:solidFill>
              </a:rPr>
              <a:t>t</a:t>
            </a:r>
            <a:r>
              <a:rPr lang="en-US" b="1" baseline="30000" dirty="0">
                <a:solidFill>
                  <a:schemeClr val="tx2">
                    <a:lumMod val="75000"/>
                  </a:schemeClr>
                </a:solidFill>
              </a:rPr>
              <a:t>2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C</a:t>
            </a:r>
            <a:r>
              <a:rPr lang="en-US" b="1" baseline="-25000" dirty="0">
                <a:solidFill>
                  <a:schemeClr val="tx2">
                    <a:lumMod val="75000"/>
                  </a:schemeClr>
                </a:solidFill>
              </a:rPr>
              <a:t>n</a:t>
            </a:r>
            <a:r>
              <a:rPr lang="en-US" b="1" baseline="30000" dirty="0">
                <a:solidFill>
                  <a:schemeClr val="tx2">
                    <a:lumMod val="75000"/>
                  </a:schemeClr>
                </a:solidFill>
              </a:rPr>
              <a:t>2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C</a:t>
            </a:r>
            <a:r>
              <a:rPr lang="en-US" b="1" baseline="-25000" dirty="0">
                <a:solidFill>
                  <a:schemeClr val="tx2">
                    <a:lumMod val="75000"/>
                  </a:schemeClr>
                </a:solidFill>
              </a:rPr>
              <a:t>v</a:t>
            </a:r>
            <a:r>
              <a:rPr lang="en-US" b="1" baseline="30000" dirty="0">
                <a:solidFill>
                  <a:schemeClr val="tx2">
                    <a:lumMod val="75000"/>
                  </a:schemeClr>
                </a:solidFill>
              </a:rPr>
              <a:t>2</a:t>
            </a:r>
            <a:endParaRPr lang="ru-RU" b="1" baseline="30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3881422" y="4429132"/>
            <a:ext cx="1500198" cy="357190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3881422" y="4929198"/>
            <a:ext cx="1428760" cy="357190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3881422" y="5500702"/>
            <a:ext cx="1428760" cy="357190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Стрелка вправо 55"/>
          <p:cNvSpPr/>
          <p:nvPr/>
        </p:nvSpPr>
        <p:spPr>
          <a:xfrm>
            <a:off x="3309918" y="4572008"/>
            <a:ext cx="500066" cy="121444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56" name="Picture 12" descr="C:\Users\eraser\Pictures\baza-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79481" y="1662722"/>
            <a:ext cx="1214446" cy="1214446"/>
          </a:xfrm>
          <a:prstGeom prst="rect">
            <a:avLst/>
          </a:prstGeom>
          <a:noFill/>
        </p:spPr>
      </p:pic>
      <p:pic>
        <p:nvPicPr>
          <p:cNvPr id="5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38612" y="224224"/>
            <a:ext cx="1214446" cy="120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7" name="Picture 13" descr="C:\Users\eraser\Pictures\python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7791" y="1690911"/>
            <a:ext cx="2108468" cy="1107289"/>
          </a:xfrm>
          <a:prstGeom prst="rect">
            <a:avLst/>
          </a:prstGeom>
          <a:noFill/>
        </p:spPr>
      </p:pic>
      <p:pic>
        <p:nvPicPr>
          <p:cNvPr id="6158" name="Picture 14" descr="C:\Users\eraser\Pictures\C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09720" y="428605"/>
            <a:ext cx="1428760" cy="952507"/>
          </a:xfrm>
          <a:prstGeom prst="rect">
            <a:avLst/>
          </a:prstGeom>
          <a:noFill/>
        </p:spPr>
      </p:pic>
      <p:sp>
        <p:nvSpPr>
          <p:cNvPr id="61" name="Скругленный прямоугольник 60"/>
          <p:cNvSpPr/>
          <p:nvPr/>
        </p:nvSpPr>
        <p:spPr>
          <a:xfrm>
            <a:off x="6330046" y="1428736"/>
            <a:ext cx="2071702" cy="357190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6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TextBox 61"/>
          <p:cNvSpPr txBox="1"/>
          <p:nvPr/>
        </p:nvSpPr>
        <p:spPr>
          <a:xfrm>
            <a:off x="6810380" y="1416594"/>
            <a:ext cx="928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quality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307476" y="1897819"/>
            <a:ext cx="442915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uv uw vw wt ut vt uu vv 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uut vvt wwt utt vtt wtt uvt uwt vwt wuu wvv uuu vvv www ttt wuvw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US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 tau TKE Et L u* 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US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V D w t P r ro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US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b="1" dirty="0" err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skewness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u v w t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kurtosis: u v w t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b="1" dirty="0" err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rms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: u v w t 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b="1" dirty="0" err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alfa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угол атаки термоанемометра</a:t>
            </a: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8D4F2267-D331-B983-8BED-CE9830EF67E1}"/>
              </a:ext>
            </a:extLst>
          </p:cNvPr>
          <p:cNvGrpSpPr/>
          <p:nvPr/>
        </p:nvGrpSpPr>
        <p:grpSpPr>
          <a:xfrm>
            <a:off x="3496361" y="3567499"/>
            <a:ext cx="1791660" cy="369332"/>
            <a:chOff x="7739074" y="5974906"/>
            <a:chExt cx="1791660" cy="369332"/>
          </a:xfrm>
        </p:grpSpPr>
        <p:sp>
          <p:nvSpPr>
            <p:cNvPr id="4" name="Скругленный прямоугольник 28">
              <a:extLst>
                <a:ext uri="{FF2B5EF4-FFF2-40B4-BE49-F238E27FC236}">
                  <a16:creationId xmlns:a16="http://schemas.microsoft.com/office/drawing/2014/main" id="{E73EEF44-3B2F-A1CB-3D7C-149A5A6CCB2F}"/>
                </a:ext>
              </a:extLst>
            </p:cNvPr>
            <p:cNvSpPr/>
            <p:nvPr/>
          </p:nvSpPr>
          <p:spPr>
            <a:xfrm>
              <a:off x="7818121" y="5987048"/>
              <a:ext cx="1653770" cy="357190"/>
            </a:xfrm>
            <a:custGeom>
              <a:avLst/>
              <a:gdLst>
                <a:gd name="csX0" fmla="*/ 0 w 1653770"/>
                <a:gd name="csY0" fmla="*/ 59533 h 357190"/>
                <a:gd name="csX1" fmla="*/ 59533 w 1653770"/>
                <a:gd name="csY1" fmla="*/ 0 h 357190"/>
                <a:gd name="csX2" fmla="*/ 601795 w 1653770"/>
                <a:gd name="csY2" fmla="*/ 0 h 357190"/>
                <a:gd name="csX3" fmla="*/ 1098016 w 1653770"/>
                <a:gd name="csY3" fmla="*/ 0 h 357190"/>
                <a:gd name="csX4" fmla="*/ 1594237 w 1653770"/>
                <a:gd name="csY4" fmla="*/ 0 h 357190"/>
                <a:gd name="csX5" fmla="*/ 1653770 w 1653770"/>
                <a:gd name="csY5" fmla="*/ 59533 h 357190"/>
                <a:gd name="csX6" fmla="*/ 1653770 w 1653770"/>
                <a:gd name="csY6" fmla="*/ 297657 h 357190"/>
                <a:gd name="csX7" fmla="*/ 1594237 w 1653770"/>
                <a:gd name="csY7" fmla="*/ 357190 h 357190"/>
                <a:gd name="csX8" fmla="*/ 1113363 w 1653770"/>
                <a:gd name="csY8" fmla="*/ 357190 h 357190"/>
                <a:gd name="csX9" fmla="*/ 601795 w 1653770"/>
                <a:gd name="csY9" fmla="*/ 357190 h 357190"/>
                <a:gd name="csX10" fmla="*/ 59533 w 1653770"/>
                <a:gd name="csY10" fmla="*/ 357190 h 357190"/>
                <a:gd name="csX11" fmla="*/ 0 w 1653770"/>
                <a:gd name="csY11" fmla="*/ 297657 h 357190"/>
                <a:gd name="csX12" fmla="*/ 0 w 1653770"/>
                <a:gd name="csY12" fmla="*/ 59533 h 35719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</a:cxnLst>
              <a:rect l="l" t="t" r="r" b="b"/>
              <a:pathLst>
                <a:path w="1653770" h="357190" extrusionOk="0">
                  <a:moveTo>
                    <a:pt x="0" y="59533"/>
                  </a:moveTo>
                  <a:cubicBezTo>
                    <a:pt x="-7684" y="21914"/>
                    <a:pt x="24139" y="944"/>
                    <a:pt x="59533" y="0"/>
                  </a:cubicBezTo>
                  <a:cubicBezTo>
                    <a:pt x="217577" y="-591"/>
                    <a:pt x="450018" y="54020"/>
                    <a:pt x="601795" y="0"/>
                  </a:cubicBezTo>
                  <a:cubicBezTo>
                    <a:pt x="753572" y="-54020"/>
                    <a:pt x="891550" y="54464"/>
                    <a:pt x="1098016" y="0"/>
                  </a:cubicBezTo>
                  <a:cubicBezTo>
                    <a:pt x="1304482" y="-54464"/>
                    <a:pt x="1466361" y="37922"/>
                    <a:pt x="1594237" y="0"/>
                  </a:cubicBezTo>
                  <a:cubicBezTo>
                    <a:pt x="1624572" y="-8193"/>
                    <a:pt x="1655068" y="21851"/>
                    <a:pt x="1653770" y="59533"/>
                  </a:cubicBezTo>
                  <a:cubicBezTo>
                    <a:pt x="1660510" y="129504"/>
                    <a:pt x="1645011" y="183954"/>
                    <a:pt x="1653770" y="297657"/>
                  </a:cubicBezTo>
                  <a:cubicBezTo>
                    <a:pt x="1653045" y="323619"/>
                    <a:pt x="1622820" y="363160"/>
                    <a:pt x="1594237" y="357190"/>
                  </a:cubicBezTo>
                  <a:cubicBezTo>
                    <a:pt x="1489186" y="388877"/>
                    <a:pt x="1351924" y="324606"/>
                    <a:pt x="1113363" y="357190"/>
                  </a:cubicBezTo>
                  <a:cubicBezTo>
                    <a:pt x="874802" y="389774"/>
                    <a:pt x="853010" y="332828"/>
                    <a:pt x="601795" y="357190"/>
                  </a:cubicBezTo>
                  <a:cubicBezTo>
                    <a:pt x="350580" y="381552"/>
                    <a:pt x="171844" y="338340"/>
                    <a:pt x="59533" y="357190"/>
                  </a:cubicBezTo>
                  <a:cubicBezTo>
                    <a:pt x="33031" y="350888"/>
                    <a:pt x="4662" y="327530"/>
                    <a:pt x="0" y="297657"/>
                  </a:cubicBezTo>
                  <a:cubicBezTo>
                    <a:pt x="-10860" y="180769"/>
                    <a:pt x="28381" y="142977"/>
                    <a:pt x="0" y="59533"/>
                  </a:cubicBezTo>
                  <a:close/>
                </a:path>
              </a:pathLst>
            </a:custGeom>
            <a:noFill/>
            <a:ln w="38100">
              <a:extLst>
                <a:ext uri="{C807C97D-BFC1-408E-A445-0C87EB9F89A2}">
                  <ask:lineSketchStyleProps xmlns:ask="http://schemas.microsoft.com/office/drawing/2018/sketchyshapes" sd="1219033472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7AAC900E-8563-467F-B759-77F723E95779}"/>
                </a:ext>
              </a:extLst>
            </p:cNvPr>
            <p:cNvSpPr/>
            <p:nvPr/>
          </p:nvSpPr>
          <p:spPr>
            <a:xfrm>
              <a:off x="7739074" y="5974906"/>
              <a:ext cx="1791660" cy="369332"/>
            </a:xfrm>
            <a:custGeom>
              <a:avLst/>
              <a:gdLst>
                <a:gd name="csX0" fmla="*/ 0 w 1791660"/>
                <a:gd name="csY0" fmla="*/ 0 h 369332"/>
                <a:gd name="csX1" fmla="*/ 1791660 w 1791660"/>
                <a:gd name="csY1" fmla="*/ 0 h 369332"/>
                <a:gd name="csX2" fmla="*/ 1791660 w 1791660"/>
                <a:gd name="csY2" fmla="*/ 369332 h 369332"/>
                <a:gd name="csX3" fmla="*/ 0 w 1791660"/>
                <a:gd name="csY3" fmla="*/ 369332 h 369332"/>
                <a:gd name="csX4" fmla="*/ 0 w 1791660"/>
                <a:gd name="csY4" fmla="*/ 0 h 36933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791660" h="369332" fill="none" extrusionOk="0">
                  <a:moveTo>
                    <a:pt x="0" y="0"/>
                  </a:moveTo>
                  <a:cubicBezTo>
                    <a:pt x="885654" y="-36702"/>
                    <a:pt x="1460283" y="72334"/>
                    <a:pt x="1791660" y="0"/>
                  </a:cubicBezTo>
                  <a:cubicBezTo>
                    <a:pt x="1781202" y="136842"/>
                    <a:pt x="1764437" y="302669"/>
                    <a:pt x="1791660" y="369332"/>
                  </a:cubicBezTo>
                  <a:cubicBezTo>
                    <a:pt x="930335" y="339712"/>
                    <a:pt x="678650" y="457642"/>
                    <a:pt x="0" y="369332"/>
                  </a:cubicBezTo>
                  <a:cubicBezTo>
                    <a:pt x="-11636" y="186919"/>
                    <a:pt x="-6040" y="115751"/>
                    <a:pt x="0" y="0"/>
                  </a:cubicBezTo>
                  <a:close/>
                </a:path>
                <a:path w="1791660" h="369332" stroke="0" extrusionOk="0">
                  <a:moveTo>
                    <a:pt x="0" y="0"/>
                  </a:moveTo>
                  <a:cubicBezTo>
                    <a:pt x="858604" y="-160462"/>
                    <a:pt x="1285122" y="-114216"/>
                    <a:pt x="1791660" y="0"/>
                  </a:cubicBezTo>
                  <a:cubicBezTo>
                    <a:pt x="1768856" y="167616"/>
                    <a:pt x="1789600" y="247698"/>
                    <a:pt x="1791660" y="369332"/>
                  </a:cubicBezTo>
                  <a:cubicBezTo>
                    <a:pt x="1291490" y="394486"/>
                    <a:pt x="777514" y="482198"/>
                    <a:pt x="0" y="369332"/>
                  </a:cubicBezTo>
                  <a:cubicBezTo>
                    <a:pt x="19812" y="326466"/>
                    <a:pt x="15727" y="93631"/>
                    <a:pt x="0" y="0"/>
                  </a:cubicBezTo>
                  <a:close/>
                </a:path>
              </a:pathLst>
            </a:custGeom>
            <a:ln>
              <a:noFill/>
              <a:extLst>
                <a:ext uri="{C807C97D-BFC1-408E-A445-0C87EB9F89A2}">
                  <ask:lineSketchStyleProps xmlns:ask="http://schemas.microsoft.com/office/drawing/2018/sketchyshapes" sd="1219033472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txBody>
            <a:bodyPr wrap="square">
              <a:spAutoFit/>
            </a:bodyPr>
            <a:lstStyle/>
            <a:p>
              <a:r>
                <a:rPr lang="ru-RU" dirty="0" err="1"/>
                <a:t>phase</a:t>
              </a:r>
              <a:r>
                <a:rPr lang="ru-RU" dirty="0"/>
                <a:t> </a:t>
              </a:r>
              <a:r>
                <a:rPr lang="ru-RU" dirty="0" err="1"/>
                <a:t>threshold</a:t>
              </a:r>
              <a:endParaRPr lang="ru-RU" dirty="0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8">
            <a:extLst>
              <a:ext uri="{FF2B5EF4-FFF2-40B4-BE49-F238E27FC236}">
                <a16:creationId xmlns:a16="http://schemas.microsoft.com/office/drawing/2014/main" id="{25649017-5516-0A62-1667-A34DEA5C624D}"/>
              </a:ext>
            </a:extLst>
          </p:cNvPr>
          <p:cNvSpPr/>
          <p:nvPr/>
        </p:nvSpPr>
        <p:spPr>
          <a:xfrm>
            <a:off x="384048" y="6058914"/>
            <a:ext cx="11667744" cy="608214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8">
            <a:extLst>
              <a:ext uri="{FF2B5EF4-FFF2-40B4-BE49-F238E27FC236}">
                <a16:creationId xmlns:a16="http://schemas.microsoft.com/office/drawing/2014/main" id="{42AAB3FC-8A9A-C2FC-2BFF-EC0D9729E050}"/>
              </a:ext>
            </a:extLst>
          </p:cNvPr>
          <p:cNvSpPr/>
          <p:nvPr/>
        </p:nvSpPr>
        <p:spPr>
          <a:xfrm>
            <a:off x="587155" y="1252727"/>
            <a:ext cx="11163993" cy="4619435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FE537D-E233-E1AE-214A-16DE55F87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0872"/>
            <a:ext cx="10515600" cy="1143200"/>
          </a:xfrm>
        </p:spPr>
        <p:txBody>
          <a:bodyPr>
            <a:normAutofit/>
          </a:bodyPr>
          <a:lstStyle/>
          <a:p>
            <a:pPr algn="ctr"/>
            <a:r>
              <a:rPr lang="en-US" sz="2800" dirty="0"/>
              <a:t>LES-</a:t>
            </a:r>
            <a:r>
              <a:rPr lang="ru-RU" sz="2800" dirty="0"/>
              <a:t>модель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E50E7D2-1FAA-8B2E-E17C-7492C456FB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0825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err="1"/>
              <a:t>Вихреразрешающая</a:t>
            </a:r>
            <a:r>
              <a:rPr lang="ru-RU" dirty="0"/>
              <a:t> модель, используемая в работе, реализует уравнения несжимаемой стратифицированной жидкости в приближении </a:t>
            </a:r>
            <a:r>
              <a:rPr lang="ru-RU" dirty="0" err="1"/>
              <a:t>Буссинеска</a:t>
            </a:r>
            <a:r>
              <a:rPr lang="ru-RU" dirty="0"/>
              <a:t>. Для замыкания системы применяется динамическая модель </a:t>
            </a:r>
            <a:r>
              <a:rPr lang="ru-RU" dirty="0" err="1"/>
              <a:t>подсеточной</a:t>
            </a:r>
            <a:r>
              <a:rPr lang="ru-RU" dirty="0"/>
              <a:t> турбулентности, не требующая эмпирических констант.</a:t>
            </a:r>
          </a:p>
          <a:p>
            <a:pPr algn="just"/>
            <a:r>
              <a:rPr lang="ru-RU" dirty="0"/>
              <a:t>В рамках настоящего исследования модель дополнена схемами расчета трехмерных полей третьих и четвертых центральных моментов компонент скорости и температуры. В конфигурации модели, соответствующей территории используемого полигона, заданы координаты измерительных мачт для выдачи временных рядов пульсаций скорости и температуры. Пространственное разрешение вложенной модели составляет 3 м при размерах области 1200 × 1200 × 200 м, внешняя модель имеет разрешение 12.5 м. Конфигурация зданий и древесной растительности задана согласно существующей застройке территории обсерватории.</a:t>
            </a:r>
          </a:p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73634E-5624-2FFA-3D0D-4A013096FC8A}"/>
              </a:ext>
            </a:extLst>
          </p:cNvPr>
          <p:cNvSpPr txBox="1"/>
          <p:nvPr/>
        </p:nvSpPr>
        <p:spPr>
          <a:xfrm>
            <a:off x="587155" y="6058915"/>
            <a:ext cx="113514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Glazunov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A.V.,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Mortikov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E.V.,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Debolskiy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A.V.,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Pashkin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A.D. LARGE EDDY SIMULATION IN THE URBAN ENVIRONMENT WITH SIMPLIFIED AND REALISTIC SURFACE MORPHOLOGY // Russian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Meteorology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Hydrology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. 2025. Т. 50. № 6. С. 491-506</a:t>
            </a:r>
          </a:p>
        </p:txBody>
      </p:sp>
    </p:spTree>
    <p:extLst>
      <p:ext uri="{BB962C8B-B14F-4D97-AF65-F5344CB8AC3E}">
        <p14:creationId xmlns:p14="http://schemas.microsoft.com/office/powerpoint/2010/main" val="38038936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8">
            <a:extLst>
              <a:ext uri="{FF2B5EF4-FFF2-40B4-BE49-F238E27FC236}">
                <a16:creationId xmlns:a16="http://schemas.microsoft.com/office/drawing/2014/main" id="{DA913529-170B-1C31-4B0C-BAEB53CA903F}"/>
              </a:ext>
            </a:extLst>
          </p:cNvPr>
          <p:cNvSpPr/>
          <p:nvPr/>
        </p:nvSpPr>
        <p:spPr>
          <a:xfrm>
            <a:off x="155448" y="752896"/>
            <a:ext cx="11603736" cy="6105104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C1DFC1-7265-B59D-8108-2DD0901D2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7966"/>
            <a:ext cx="10515600" cy="419966"/>
          </a:xfrm>
        </p:spPr>
        <p:txBody>
          <a:bodyPr>
            <a:noAutofit/>
          </a:bodyPr>
          <a:lstStyle/>
          <a:p>
            <a:pPr algn="ctr"/>
            <a:r>
              <a:rPr lang="ru-RU" sz="2400" dirty="0"/>
              <a:t>Модель каньона ГО ИМКЭС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DC32B90-9769-C5B9-B132-EEE328E106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55827" y="969264"/>
            <a:ext cx="8813110" cy="5730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8836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4821</TotalTime>
  <Words>1475</Words>
  <Application>Microsoft Office PowerPoint</Application>
  <PresentationFormat>Широкоэкранный</PresentationFormat>
  <Paragraphs>161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Aptos</vt:lpstr>
      <vt:lpstr>Aptos Display</vt:lpstr>
      <vt:lpstr>Arial</vt:lpstr>
      <vt:lpstr>Тема Office</vt:lpstr>
      <vt:lpstr>Презентация PowerPoint</vt:lpstr>
      <vt:lpstr>Мотивация</vt:lpstr>
      <vt:lpstr>Презентация PowerPoint</vt:lpstr>
      <vt:lpstr>Аппаратная часть АМК</vt:lpstr>
      <vt:lpstr>Аппаратная часть</vt:lpstr>
      <vt:lpstr>Сетевое взаимодействие </vt:lpstr>
      <vt:lpstr>Алгоритмы работы и программное обеспечение</vt:lpstr>
      <vt:lpstr>LES-модель</vt:lpstr>
      <vt:lpstr>Модель каньона ГО ИМКЭС</vt:lpstr>
      <vt:lpstr>Презентация PowerPoint</vt:lpstr>
      <vt:lpstr>Подходы</vt:lpstr>
      <vt:lpstr>Презентация PowerPoint</vt:lpstr>
      <vt:lpstr>Презентация PowerPoint</vt:lpstr>
      <vt:lpstr>Результат</vt:lpstr>
      <vt:lpstr>Рекомендации</vt:lpstr>
      <vt:lpstr>Выводы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eraser</dc:creator>
  <cp:lastModifiedBy>eraser</cp:lastModifiedBy>
  <cp:revision>69</cp:revision>
  <dcterms:created xsi:type="dcterms:W3CDTF">2026-06-26T03:18:19Z</dcterms:created>
  <dcterms:modified xsi:type="dcterms:W3CDTF">2026-07-08T22:55:15Z</dcterms:modified>
</cp:coreProperties>
</file>