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70" r:id="rId5"/>
    <p:sldId id="261" r:id="rId6"/>
    <p:sldId id="274" r:id="rId7"/>
    <p:sldId id="271" r:id="rId8"/>
    <p:sldId id="272" r:id="rId9"/>
    <p:sldId id="275" r:id="rId10"/>
    <p:sldId id="260" r:id="rId11"/>
    <p:sldId id="265" r:id="rId12"/>
    <p:sldId id="26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164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DDD6E-2A15-47F9-A2EE-CFDE2297C1A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98BC0-60C3-4B02-BE2F-5CE34095F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94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98BC0-60C3-4B02-BE2F-5CE34095F0D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408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B086A-653C-4125-AEEF-5C2B27E48F2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16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605D-A462-4E79-878B-C8DB0AB2983D}" type="datetimeFigureOut">
              <a:rPr lang="ru-RU" smtClean="0"/>
              <a:pPr/>
              <a:t>02.02.2026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A2EA-8464-4661-B4A1-22623E35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605D-A462-4E79-878B-C8DB0AB2983D}" type="datetimeFigureOut">
              <a:rPr lang="ru-RU" smtClean="0"/>
              <a:pPr/>
              <a:t>02.02.2026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A2EA-8464-4661-B4A1-22623E35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605D-A462-4E79-878B-C8DB0AB2983D}" type="datetimeFigureOut">
              <a:rPr lang="ru-RU" smtClean="0"/>
              <a:pPr/>
              <a:t>02.02.2026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A2EA-8464-4661-B4A1-22623E35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605D-A462-4E79-878B-C8DB0AB2983D}" type="datetimeFigureOut">
              <a:rPr lang="ru-RU" smtClean="0"/>
              <a:pPr/>
              <a:t>02.02.2026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A2EA-8464-4661-B4A1-22623E35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605D-A462-4E79-878B-C8DB0AB2983D}" type="datetimeFigureOut">
              <a:rPr lang="ru-RU" smtClean="0"/>
              <a:pPr/>
              <a:t>02.02.2026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A2EA-8464-4661-B4A1-22623E35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605D-A462-4E79-878B-C8DB0AB2983D}" type="datetimeFigureOut">
              <a:rPr lang="ru-RU" smtClean="0"/>
              <a:pPr/>
              <a:t>02.02.2026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A2EA-8464-4661-B4A1-22623E35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605D-A462-4E79-878B-C8DB0AB2983D}" type="datetimeFigureOut">
              <a:rPr lang="ru-RU" smtClean="0"/>
              <a:pPr/>
              <a:t>02.02.2026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A2EA-8464-4661-B4A1-22623E35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605D-A462-4E79-878B-C8DB0AB2983D}" type="datetimeFigureOut">
              <a:rPr lang="ru-RU" smtClean="0"/>
              <a:pPr/>
              <a:t>02.02.2026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A2EA-8464-4661-B4A1-22623E35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605D-A462-4E79-878B-C8DB0AB2983D}" type="datetimeFigureOut">
              <a:rPr lang="ru-RU" smtClean="0"/>
              <a:pPr/>
              <a:t>02.02.2026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A2EA-8464-4661-B4A1-22623E35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605D-A462-4E79-878B-C8DB0AB2983D}" type="datetimeFigureOut">
              <a:rPr lang="ru-RU" smtClean="0"/>
              <a:pPr/>
              <a:t>02.02.2026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A2EA-8464-4661-B4A1-22623E35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605D-A462-4E79-878B-C8DB0AB2983D}" type="datetimeFigureOut">
              <a:rPr lang="ru-RU" smtClean="0"/>
              <a:pPr/>
              <a:t>02.02.2026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A2EA-8464-4661-B4A1-22623E35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F605D-A462-4E79-878B-C8DB0AB2983D}" type="datetimeFigureOut">
              <a:rPr lang="ru-RU" smtClean="0"/>
              <a:pPr/>
              <a:t>02.02.2026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FA2EA-8464-4661-B4A1-22623E35A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2214554"/>
            <a:ext cx="7772400" cy="1862518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atin typeface="Arial" pitchFamily="34" charset="0"/>
                <a:cs typeface="Arial" pitchFamily="34" charset="0"/>
              </a:rPr>
            </a:br>
            <a:r>
              <a:rPr lang="ru-RU" sz="2700" cap="all" dirty="0">
                <a:latin typeface="Arial" panose="020B0604020202020204" pitchFamily="34" charset="0"/>
                <a:cs typeface="Arial" panose="020B0604020202020204" pitchFamily="34" charset="0"/>
              </a:rPr>
              <a:t>Разработка системы мониторинга турбулентного энергообмена городского ландшафта с атмосферой для условий Северной ЕВРАЗИИ</a:t>
            </a:r>
            <a:br>
              <a:rPr lang="ru-RU" dirty="0"/>
            </a:br>
            <a:r>
              <a:rPr lang="ru-RU" sz="2000" dirty="0"/>
              <a:t> (РНФ № 24-27-00300)</a:t>
            </a:r>
            <a:br>
              <a:rPr lang="ru-RU" dirty="0"/>
            </a:br>
            <a:br>
              <a:rPr lang="ru-RU" dirty="0"/>
            </a:br>
            <a:r>
              <a:rPr lang="ru-RU" sz="1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Тельминов А.Е.</a:t>
            </a:r>
            <a:r>
              <a:rPr lang="ru-RU" sz="1600" b="1" i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7556" y="6304002"/>
            <a:ext cx="52864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Институт мониторинга климатических и экологических систем СО РАН, Томск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52"/>
            <a:ext cx="1285884" cy="1214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5A0A69C-4F46-E4D1-27BE-F4B0D22ED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664869"/>
            <a:ext cx="6942307" cy="57164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38"/>
            <a:ext cx="8229600" cy="428604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Система мониторинга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TomskFluxNet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 город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29388" y="6372036"/>
            <a:ext cx="2399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https://tomskfluxnet.ru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C:\Users\eraser\Pictures\goimce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1082" y="4714884"/>
            <a:ext cx="1505054" cy="125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eraser\Pictures\oblko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0029" y="3933056"/>
            <a:ext cx="617997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eraser\Pictures\bek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435270"/>
            <a:ext cx="142876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C:\Users\eraser\Pictures\favic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764704"/>
            <a:ext cx="812800" cy="71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на открытом воздухе, дерево, зима, замерза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3ED03C5-8EC2-7641-3EC4-77F077AEE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4" y="380012"/>
            <a:ext cx="8967892" cy="5038280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78508" y="5517232"/>
            <a:ext cx="8894086" cy="122413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71472" y="-71462"/>
            <a:ext cx="8229600" cy="428604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Система мониторинга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TomskFluxNet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каньон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9758" y="1068607"/>
            <a:ext cx="285752" cy="260366"/>
          </a:xfrm>
          <a:prstGeom prst="rect">
            <a:avLst/>
          </a:prstGeom>
          <a:noFill/>
          <a:ln w="285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025626"/>
            <a:ext cx="285752" cy="260366"/>
          </a:xfrm>
          <a:prstGeom prst="rect">
            <a:avLst/>
          </a:prstGeom>
          <a:noFill/>
          <a:ln w="285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4628" y="4357694"/>
            <a:ext cx="328810" cy="285741"/>
          </a:xfrm>
          <a:prstGeom prst="rect">
            <a:avLst/>
          </a:prstGeom>
          <a:noFill/>
          <a:ln w="285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757627"/>
            <a:ext cx="296158" cy="242877"/>
          </a:xfrm>
          <a:prstGeom prst="rect">
            <a:avLst/>
          </a:prstGeom>
          <a:noFill/>
          <a:ln w="285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42844" y="5710498"/>
            <a:ext cx="61436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u="sng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Геофизическая обсерватория ИМКЭС СО РАН (ГО ИМКЭС)</a:t>
            </a:r>
          </a:p>
          <a:p>
            <a:pPr algn="just"/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Инфраструктура геофизической обсерватории располагается на территории института в Академгородке, в юго-восточной пригородной зоне Томска (56°28'31'' С.Ш. 85°3'16'' В.Д., высота над уровнем моря 167 м). 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EE1612E-5D07-01CE-190A-EA9AD0108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1499007"/>
            <a:ext cx="285752" cy="260366"/>
          </a:xfrm>
          <a:prstGeom prst="rect">
            <a:avLst/>
          </a:prstGeom>
          <a:noFill/>
          <a:ln w="285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4D979C6-BEC5-D1FB-4581-1B5F17907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4520" y="1859612"/>
            <a:ext cx="285752" cy="260366"/>
          </a:xfrm>
          <a:prstGeom prst="rect">
            <a:avLst/>
          </a:prstGeom>
          <a:noFill/>
          <a:ln w="285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9D60156-6FF4-B393-BFA4-54F4DDC05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2512" y="2199681"/>
            <a:ext cx="285752" cy="260366"/>
          </a:xfrm>
          <a:prstGeom prst="rect">
            <a:avLst/>
          </a:prstGeom>
          <a:noFill/>
          <a:ln w="285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DC8367F-5A9B-6F97-DB28-47433F3D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0288" y="2580823"/>
            <a:ext cx="285752" cy="260366"/>
          </a:xfrm>
          <a:prstGeom prst="rect">
            <a:avLst/>
          </a:prstGeom>
          <a:noFill/>
          <a:ln w="285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A00EBDF-7A03-D01D-68A1-EA6598349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714763"/>
            <a:ext cx="328810" cy="285741"/>
          </a:xfrm>
          <a:prstGeom prst="rect">
            <a:avLst/>
          </a:prstGeom>
          <a:noFill/>
          <a:ln w="285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" name="Picture 5" descr="C:\Users\eraser\Pictures\favicon.png">
            <a:extLst>
              <a:ext uri="{FF2B5EF4-FFF2-40B4-BE49-F238E27FC236}">
                <a16:creationId xmlns:a16="http://schemas.microsoft.com/office/drawing/2014/main" id="{BC33694D-87A1-F5CB-5ABC-AC8FB4BA0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800" y="476672"/>
            <a:ext cx="812800" cy="71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714348" y="1687448"/>
            <a:ext cx="792958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Рассмотрен опыт создания региональной системы мониторинга для исследования турбулентного энергообмена атмосферы с подстилающей поверхностью. </a:t>
            </a:r>
            <a:endParaRPr kumimoji="0" lang="ru-RU" sz="1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Разработана технология построения наблюдательной сети на базе ультразвуковых автоматических метеостанций АМК-04 отечественного производства. </a:t>
            </a:r>
            <a:endParaRPr kumimoji="0" lang="ru-RU" sz="1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 основе разработанной технологии в г. Томск развернута сеть измерений характеристик взаимодействия атмосферы с поверхностью TomskFluxNet, включающая две городские и две фоновые точки измерений. </a:t>
            </a: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Получены первые экспериментальные результаты</a:t>
            </a:r>
            <a:r>
              <a:rPr lang="ru-RU" sz="1400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lang="ru-RU" sz="1400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А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нализ результатов </a:t>
            </a: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наблюдений показал 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наличие ярко выраженных различий турбулентных потоков явного тепла и импульса - ключевых характеристик взаимодействия атмосферы с поверхностью - между различными городскими и фоновыми ландшафтами.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66" y="5770923"/>
            <a:ext cx="83582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Финансирование. Исследование выполнено за счёт гранта Российского научного фонда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(проект № 24-27-00300).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80" y="203200"/>
            <a:ext cx="8229600" cy="654032"/>
          </a:xfrm>
        </p:spPr>
        <p:txBody>
          <a:bodyPr>
            <a:normAutofit/>
          </a:bodyPr>
          <a:lstStyle/>
          <a:p>
            <a:r>
              <a:rPr lang="ru-RU" sz="2200" b="1" dirty="0">
                <a:latin typeface="Arial" pitchFamily="34" charset="0"/>
                <a:cs typeface="Arial" pitchFamily="34" charset="0"/>
              </a:rPr>
              <a:t>Аппаратная часть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-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AMK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00430" y="1357298"/>
          <a:ext cx="5400260" cy="4494694"/>
        </p:xfrm>
        <a:graphic>
          <a:graphicData uri="http://schemas.openxmlformats.org/drawingml/2006/table">
            <a:tbl>
              <a:tblPr/>
              <a:tblGrid>
                <a:gridCol w="1562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2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indent="160020" algn="ctr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252095" algn="l"/>
                        </a:tabLs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Измеряемая величина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228600" algn="ctr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252095" algn="l"/>
                        </a:tabLs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(обозначение)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635" marR="5963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252095" algn="l"/>
                        </a:tabLs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Диапазон измерения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635" marR="59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2095" algn="ctr" hangingPunct="0">
                        <a:spcBef>
                          <a:spcPts val="1200"/>
                        </a:spcBef>
                        <a:spcAft>
                          <a:spcPts val="400"/>
                        </a:spcAft>
                        <a:tabLst>
                          <a:tab pos="252095" algn="l"/>
                        </a:tabLst>
                      </a:pPr>
                      <a:r>
                        <a:rPr lang="ru-RU" sz="1000" b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Предел допускаемой погрешности измерения</a:t>
                      </a:r>
                      <a:endParaRPr lang="ru-RU" sz="800" b="1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635" marR="59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Температура воздуха (Т) </a:t>
                      </a:r>
                    </a:p>
                  </a:txBody>
                  <a:tcPr marL="59635" marR="5963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от минус 50 до +50°С </a:t>
                      </a:r>
                    </a:p>
                  </a:txBody>
                  <a:tcPr marL="59635" marR="596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± 0,3°C при Т&lt; (+ 30°С)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chemeClr val="tx1"/>
                          </a:solidFill>
                          <a:latin typeface="Arial" pitchFamily="34" charset="0"/>
                          <a:ea typeface="Gungsuh"/>
                          <a:cs typeface="Arial" pitchFamily="34" charset="0"/>
                        </a:rPr>
                        <a:t>± 0,5°С при Т≥ (+ 30°С)</a:t>
                      </a:r>
                      <a:endParaRPr lang="ru-RU" sz="1000" b="1" kern="1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635" marR="596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1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Скорость горизонтального ветра (V)</a:t>
                      </a:r>
                    </a:p>
                  </a:txBody>
                  <a:tcPr marL="59635" marR="5963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от 0,2 до 40 м/с</a:t>
                      </a:r>
                    </a:p>
                  </a:txBody>
                  <a:tcPr marL="59635" marR="596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±(0,1+0,1V),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диапазоне от 0,2 до 0,5 м/с;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±(0,2+0,05V) м/с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диапазоне от 0,5 до 40м/с; </a:t>
                      </a:r>
                    </a:p>
                  </a:txBody>
                  <a:tcPr marL="59635" marR="59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1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Скорость вертикального ветра (W) </a:t>
                      </a:r>
                    </a:p>
                  </a:txBody>
                  <a:tcPr marL="59635" marR="5963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от минус 15 до 15 м/с</a:t>
                      </a:r>
                    </a:p>
                  </a:txBody>
                  <a:tcPr marL="59635" marR="596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± (0,2 + 0,02W) м/с,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где W – числовое значение измеренной скорости вертикального ветра в м/с</a:t>
                      </a:r>
                    </a:p>
                  </a:txBody>
                  <a:tcPr marL="59635" marR="59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0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Направление горизонтального ветра (D) </a:t>
                      </a:r>
                    </a:p>
                  </a:txBody>
                  <a:tcPr marL="59635" marR="5963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от 0 до 360 градусов</a:t>
                      </a:r>
                    </a:p>
                  </a:txBody>
                  <a:tcPr marL="59635" marR="596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±4 градуса</a:t>
                      </a:r>
                    </a:p>
                  </a:txBody>
                  <a:tcPr marL="59635" marR="596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Относительная влажность воздуха (r)**</a:t>
                      </a:r>
                    </a:p>
                  </a:txBody>
                  <a:tcPr marL="59635" marR="5963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от 15  до 100%</a:t>
                      </a:r>
                    </a:p>
                  </a:txBody>
                  <a:tcPr marL="59635" marR="596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± 5 %</a:t>
                      </a:r>
                      <a:r>
                        <a:rPr lang="ru-RU" sz="1000" b="1" kern="100" baseline="300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*</a:t>
                      </a:r>
                      <a:endParaRPr lang="ru-RU" sz="1000" b="1" kern="1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635" marR="596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Атмосферное давление (P)</a:t>
                      </a:r>
                    </a:p>
                  </a:txBody>
                  <a:tcPr marL="59635" marR="5963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от 693 до 1067гПа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(от 520 до 800 мм рт. ст.)</a:t>
                      </a:r>
                    </a:p>
                  </a:txBody>
                  <a:tcPr marL="59635" marR="596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± 1 гПа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(±0,8 мм рт. ст.)</a:t>
                      </a:r>
                    </a:p>
                  </a:txBody>
                  <a:tcPr marL="59635" marR="596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513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kern="1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424180" indent="-269875"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*	Предел основной погрешности измерения.</a:t>
                      </a:r>
                    </a:p>
                    <a:p>
                      <a:pPr marL="424180" indent="-269875">
                        <a:spcAft>
                          <a:spcPts val="0"/>
                        </a:spcAft>
                      </a:pPr>
                      <a:r>
                        <a:rPr lang="ru-RU" sz="1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**	При температурах ниже минус 40</a:t>
                      </a:r>
                      <a:r>
                        <a:rPr lang="ru-RU" sz="1000" kern="100" baseline="30000" dirty="0">
                          <a:solidFill>
                            <a:schemeClr val="bg1"/>
                          </a:solidFill>
                          <a:latin typeface="Arial" pitchFamily="34" charset="0"/>
                          <a:ea typeface="Symbol"/>
                          <a:cs typeface="Arial" pitchFamily="34" charset="0"/>
                        </a:rPr>
                        <a:t>о</a:t>
                      </a:r>
                      <a:r>
                        <a:rPr lang="ru-RU" sz="1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 погрешность измерения относительной влажности воздуха не нормируется. Предел дополнительной допускаемой погрешности измерения относительной влажности воздуха не более 2% /10</a:t>
                      </a:r>
                      <a:r>
                        <a:rPr lang="ru-RU" sz="1000" kern="100" baseline="300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</a:t>
                      </a:r>
                      <a:r>
                        <a:rPr lang="ru-RU" sz="1000" kern="1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С. </a:t>
                      </a:r>
                    </a:p>
                  </a:txBody>
                  <a:tcPr marL="59635" marR="596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9026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kern="1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9635" marR="596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258000"/>
            <a:ext cx="2701856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6"/>
            <a:ext cx="3435143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000372"/>
            <a:ext cx="1039175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290"/>
            <a:ext cx="642942" cy="66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C:\Users\eraser\Pictures\qr_amk-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5715016"/>
            <a:ext cx="991889" cy="1000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200" b="1" dirty="0">
                <a:latin typeface="Arial" pitchFamily="34" charset="0"/>
                <a:cs typeface="Arial" pitchFamily="34" charset="0"/>
              </a:rPr>
              <a:t>Аппаратная часть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-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 КСД</a:t>
            </a:r>
            <a:endParaRPr lang="ru-RU" sz="2200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357158" y="1071546"/>
            <a:ext cx="7786742" cy="5357850"/>
            <a:chOff x="357158" y="1071546"/>
            <a:chExt cx="7786742" cy="5357850"/>
          </a:xfrm>
        </p:grpSpPr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14546" y="1071546"/>
              <a:ext cx="2180648" cy="2162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1" name="Группа 20"/>
            <p:cNvGrpSpPr/>
            <p:nvPr/>
          </p:nvGrpSpPr>
          <p:grpSpPr>
            <a:xfrm>
              <a:off x="357158" y="1714488"/>
              <a:ext cx="7786742" cy="2928958"/>
              <a:chOff x="357158" y="1714488"/>
              <a:chExt cx="7786742" cy="2928958"/>
            </a:xfrm>
          </p:grpSpPr>
          <p:pic>
            <p:nvPicPr>
              <p:cNvPr id="1536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14414" y="1714488"/>
                <a:ext cx="620480" cy="1297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5364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52130" y="1751422"/>
                <a:ext cx="1643074" cy="12055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11" name="Группа 10"/>
              <p:cNvGrpSpPr/>
              <p:nvPr/>
            </p:nvGrpSpPr>
            <p:grpSpPr>
              <a:xfrm>
                <a:off x="2714612" y="3786190"/>
                <a:ext cx="1143008" cy="857256"/>
                <a:chOff x="4357686" y="4857760"/>
                <a:chExt cx="1022571" cy="596348"/>
              </a:xfrm>
            </p:grpSpPr>
            <p:pic>
              <p:nvPicPr>
                <p:cNvPr id="10" name="Рисунок 9" descr="C:\Users\eraser\Pictures\c.jpg"/>
                <p:cNvPicPr/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357686" y="4857760"/>
                  <a:ext cx="1022571" cy="596348"/>
                </a:xfrm>
                <a:prstGeom prst="rect">
                  <a:avLst/>
                </a:prstGeom>
                <a:noFill/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4357686" y="4929198"/>
                  <a:ext cx="1000132" cy="2569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4Meteo</a:t>
                  </a:r>
                  <a:endParaRPr lang="ru-RU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Стрелка вниз 11"/>
              <p:cNvSpPr/>
              <p:nvPr/>
            </p:nvSpPr>
            <p:spPr>
              <a:xfrm rot="10800000">
                <a:off x="2571736" y="2928934"/>
                <a:ext cx="1357322" cy="857256"/>
              </a:xfrm>
              <a:prstGeom prst="down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Стрелка вправо 12"/>
              <p:cNvSpPr/>
              <p:nvPr/>
            </p:nvSpPr>
            <p:spPr>
              <a:xfrm>
                <a:off x="1857356" y="1928802"/>
                <a:ext cx="857256" cy="928694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928794" y="2214554"/>
                <a:ext cx="5629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USB</a:t>
                </a:r>
                <a:endParaRPr lang="ru-RU" dirty="0"/>
              </a:p>
            </p:txBody>
          </p:sp>
          <p:sp>
            <p:nvSpPr>
              <p:cNvPr id="15" name="Стрелка вправо 14"/>
              <p:cNvSpPr/>
              <p:nvPr/>
            </p:nvSpPr>
            <p:spPr>
              <a:xfrm>
                <a:off x="357158" y="1928802"/>
                <a:ext cx="857256" cy="928694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57158" y="2214554"/>
                <a:ext cx="7635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RS485</a:t>
                </a:r>
                <a:endParaRPr lang="ru-RU" dirty="0"/>
              </a:p>
            </p:txBody>
          </p:sp>
          <p:sp>
            <p:nvSpPr>
              <p:cNvPr id="17" name="Стрелка вправо 16"/>
              <p:cNvSpPr/>
              <p:nvPr/>
            </p:nvSpPr>
            <p:spPr>
              <a:xfrm>
                <a:off x="3857620" y="1928802"/>
                <a:ext cx="1285884" cy="928694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929058" y="2214554"/>
                <a:ext cx="9818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Eth, USB</a:t>
                </a:r>
                <a:endParaRPr lang="ru-RU" dirty="0"/>
              </a:p>
            </p:txBody>
          </p:sp>
          <p:sp>
            <p:nvSpPr>
              <p:cNvPr id="19" name="Стрелка вправо 18"/>
              <p:cNvSpPr/>
              <p:nvPr/>
            </p:nvSpPr>
            <p:spPr>
              <a:xfrm>
                <a:off x="6858016" y="1857364"/>
                <a:ext cx="1285884" cy="928694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858016" y="2130974"/>
                <a:ext cx="1161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4G, TCP/IP</a:t>
                </a:r>
                <a:endParaRPr lang="ru-RU" dirty="0"/>
              </a:p>
            </p:txBody>
          </p:sp>
        </p:grpSp>
        <p:sp>
          <p:nvSpPr>
            <p:cNvPr id="15366" name="Rectangle 6"/>
            <p:cNvSpPr>
              <a:spLocks noChangeArrowheads="1"/>
            </p:cNvSpPr>
            <p:nvPr/>
          </p:nvSpPr>
          <p:spPr bwMode="auto">
            <a:xfrm>
              <a:off x="642910" y="4490404"/>
              <a:ext cx="4857752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252413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52413" algn="l"/>
                </a:tabLst>
              </a:pPr>
              <a:r>
                <a:rPr kumimoji="0" lang="ru-RU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4Meteo развернуто на КСД </a:t>
              </a:r>
            </a:p>
            <a:p>
              <a:pPr marL="0" marR="0" lvl="0" indent="252413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52413" algn="l"/>
                </a:tabLst>
              </a:pPr>
              <a:r>
                <a:rPr kumimoji="0" lang="ru-RU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консольное приложение для работы на аппаратных платформах архитектуры </a:t>
              </a:r>
              <a:r>
                <a:rPr kumimoji="0" lang="ru-RU" sz="1000" b="1" i="0" u="sng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х86, х64, ARM</a:t>
              </a:r>
              <a:r>
                <a:rPr kumimoji="0" lang="ru-RU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под </a:t>
              </a:r>
              <a:r>
                <a:rPr kumimoji="0" lang="ru-RU" sz="1000" b="1" i="0" u="sng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ОС Linux</a:t>
              </a:r>
              <a:r>
                <a:rPr kumimoji="0" lang="ru-RU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. </a:t>
              </a:r>
              <a:endParaRPr kumimoji="0" lang="ru-RU" sz="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252413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>
                  <a:tab pos="252413" algn="l"/>
                </a:tabLst>
              </a:pPr>
              <a:r>
                <a:rPr kumimoji="0" lang="ru-RU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считывает первичные данные измерений ультразвуковых измерителей </a:t>
              </a:r>
              <a:endParaRPr kumimoji="0" lang="ru-RU" sz="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252413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>
                  <a:tab pos="252413" algn="l"/>
                </a:tabLst>
              </a:pPr>
              <a:r>
                <a:rPr kumimoji="0" lang="ru-RU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автоматически вычисляет значения трех компонент скорости ветра, акустической температуры, скорости звука, давления и влажности в режиме реального времени;</a:t>
              </a:r>
              <a:endParaRPr kumimoji="0" lang="ru-RU" sz="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252413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>
                  <a:tab pos="252413" algn="l"/>
                </a:tabLst>
              </a:pPr>
              <a:r>
                <a:rPr kumimoji="0" lang="ru-RU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автоматически вычисляет значения метеорологических параметров с усреднением</a:t>
              </a:r>
            </a:p>
            <a:p>
              <a:pPr marL="0" marR="0" lvl="0" indent="252413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>
                  <a:tab pos="252413" algn="l"/>
                </a:tabLst>
              </a:pPr>
              <a:r>
                <a:rPr kumimoji="0" lang="ru-RU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автоматически сохраняет свои выходные данные на устройстве длительного хранения</a:t>
              </a: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3" name="Рисунок 22" descr="C:\Users\eraser\Pictures\boxksd.jpg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57950" y="3714752"/>
              <a:ext cx="1643074" cy="228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30529"/>
          </a:xfrm>
        </p:spPr>
        <p:txBody>
          <a:bodyPr>
            <a:noAutofit/>
          </a:bodyPr>
          <a:lstStyle/>
          <a:p>
            <a:r>
              <a:rPr lang="ru-RU" sz="2200" b="1" dirty="0">
                <a:latin typeface="Arial" pitchFamily="34" charset="0"/>
                <a:cs typeface="Arial" pitchFamily="34" charset="0"/>
              </a:rPr>
              <a:t>Информационное взаимодействие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85720" y="1596146"/>
            <a:ext cx="5786478" cy="642942"/>
            <a:chOff x="571472" y="1608546"/>
            <a:chExt cx="5786478" cy="642942"/>
          </a:xfrm>
        </p:grpSpPr>
        <p:grpSp>
          <p:nvGrpSpPr>
            <p:cNvPr id="5" name="Группа 6"/>
            <p:cNvGrpSpPr/>
            <p:nvPr/>
          </p:nvGrpSpPr>
          <p:grpSpPr>
            <a:xfrm>
              <a:off x="571472" y="1712229"/>
              <a:ext cx="1000132" cy="430887"/>
              <a:chOff x="1571604" y="1714488"/>
              <a:chExt cx="1000132" cy="430887"/>
            </a:xfrm>
          </p:grpSpPr>
          <p:sp>
            <p:nvSpPr>
              <p:cNvPr id="21" name="Скругленный прямоугольник 4"/>
              <p:cNvSpPr/>
              <p:nvPr/>
            </p:nvSpPr>
            <p:spPr>
              <a:xfrm>
                <a:off x="1571604" y="1714488"/>
                <a:ext cx="1000132" cy="42862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TextBox 5"/>
              <p:cNvSpPr txBox="1"/>
              <p:nvPr/>
            </p:nvSpPr>
            <p:spPr>
              <a:xfrm>
                <a:off x="1714480" y="1714488"/>
                <a:ext cx="71045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100" b="1" dirty="0">
                    <a:latin typeface="Arial" pitchFamily="34" charset="0"/>
                    <a:cs typeface="Arial" pitchFamily="34" charset="0"/>
                  </a:rPr>
                  <a:t>УАМС</a:t>
                </a:r>
              </a:p>
              <a:p>
                <a:pPr algn="ctr"/>
                <a:r>
                  <a:rPr lang="en-US" sz="1100" b="1" dirty="0">
                    <a:latin typeface="Arial" pitchFamily="34" charset="0"/>
                    <a:cs typeface="Arial" pitchFamily="34" charset="0"/>
                  </a:rPr>
                  <a:t>AMK-04</a:t>
                </a:r>
                <a:endParaRPr lang="ru-RU" sz="11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Группа 9"/>
            <p:cNvGrpSpPr/>
            <p:nvPr/>
          </p:nvGrpSpPr>
          <p:grpSpPr>
            <a:xfrm>
              <a:off x="1634416" y="1671358"/>
              <a:ext cx="714380" cy="500066"/>
              <a:chOff x="2000232" y="1714488"/>
              <a:chExt cx="857256" cy="571504"/>
            </a:xfrm>
          </p:grpSpPr>
          <p:sp>
            <p:nvSpPr>
              <p:cNvPr id="19" name="Стрелка вправо 7"/>
              <p:cNvSpPr/>
              <p:nvPr/>
            </p:nvSpPr>
            <p:spPr>
              <a:xfrm>
                <a:off x="2000232" y="1714488"/>
                <a:ext cx="857256" cy="571504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000232" y="1857365"/>
                <a:ext cx="857256" cy="281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RS-485</a:t>
                </a:r>
                <a:endParaRPr lang="ru-RU" sz="1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Группа 10"/>
            <p:cNvGrpSpPr/>
            <p:nvPr/>
          </p:nvGrpSpPr>
          <p:grpSpPr>
            <a:xfrm>
              <a:off x="4474684" y="1714488"/>
              <a:ext cx="1000132" cy="430887"/>
              <a:chOff x="1571604" y="1714488"/>
              <a:chExt cx="1000132" cy="430887"/>
            </a:xfrm>
          </p:grpSpPr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1571604" y="1714488"/>
                <a:ext cx="1000132" cy="42862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714480" y="1714488"/>
                <a:ext cx="82105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100" b="1" dirty="0">
                    <a:latin typeface="Arial" pitchFamily="34" charset="0"/>
                    <a:cs typeface="Arial" pitchFamily="34" charset="0"/>
                  </a:rPr>
                  <a:t>Система </a:t>
                </a:r>
              </a:p>
              <a:p>
                <a:pPr algn="ctr"/>
                <a:r>
                  <a:rPr lang="ru-RU" sz="1100" b="1" dirty="0">
                    <a:latin typeface="Arial" pitchFamily="34" charset="0"/>
                    <a:cs typeface="Arial" pitchFamily="34" charset="0"/>
                  </a:rPr>
                  <a:t>связи</a:t>
                </a:r>
              </a:p>
            </p:txBody>
          </p:sp>
        </p:grpSp>
        <p:grpSp>
          <p:nvGrpSpPr>
            <p:cNvPr id="8" name="Группа 17"/>
            <p:cNvGrpSpPr/>
            <p:nvPr/>
          </p:nvGrpSpPr>
          <p:grpSpPr>
            <a:xfrm>
              <a:off x="3440048" y="1608546"/>
              <a:ext cx="1000132" cy="642942"/>
              <a:chOff x="3500430" y="1571612"/>
              <a:chExt cx="1000132" cy="64294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3500430" y="1714488"/>
                <a:ext cx="8402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USB, Wi-Fi</a:t>
                </a:r>
              </a:p>
              <a:p>
                <a:pPr algn="ctr"/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Ethernet</a:t>
                </a:r>
                <a:endParaRPr lang="ru-RU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Стрелка вправо 15"/>
              <p:cNvSpPr/>
              <p:nvPr/>
            </p:nvSpPr>
            <p:spPr>
              <a:xfrm>
                <a:off x="3500430" y="1571612"/>
                <a:ext cx="1000132" cy="642942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" name="Группа 18"/>
            <p:cNvGrpSpPr/>
            <p:nvPr/>
          </p:nvGrpSpPr>
          <p:grpSpPr>
            <a:xfrm>
              <a:off x="2385730" y="1705862"/>
              <a:ext cx="1000132" cy="430887"/>
              <a:chOff x="1571604" y="1714488"/>
              <a:chExt cx="1000132" cy="430887"/>
            </a:xfrm>
          </p:grpSpPr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571604" y="1714488"/>
                <a:ext cx="1000132" cy="42862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714480" y="1714488"/>
                <a:ext cx="67037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100" b="1" dirty="0">
                    <a:latin typeface="Arial" pitchFamily="34" charset="0"/>
                    <a:cs typeface="Arial" pitchFamily="34" charset="0"/>
                  </a:rPr>
                  <a:t>КСД</a:t>
                </a:r>
              </a:p>
              <a:p>
                <a:pPr algn="ctr"/>
                <a:r>
                  <a:rPr lang="en-US" sz="1100" b="1" dirty="0">
                    <a:latin typeface="Arial" pitchFamily="34" charset="0"/>
                    <a:cs typeface="Arial" pitchFamily="34" charset="0"/>
                  </a:rPr>
                  <a:t>4Meteo</a:t>
                </a:r>
                <a:endParaRPr lang="ru-RU" sz="11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" name="Группа 21"/>
            <p:cNvGrpSpPr/>
            <p:nvPr/>
          </p:nvGrpSpPr>
          <p:grpSpPr>
            <a:xfrm>
              <a:off x="5446217" y="1608546"/>
              <a:ext cx="911733" cy="642942"/>
              <a:chOff x="3417645" y="1571612"/>
              <a:chExt cx="911733" cy="642942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417645" y="1705862"/>
                <a:ext cx="8402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TCP/IP</a:t>
                </a:r>
              </a:p>
              <a:p>
                <a:pPr algn="ctr"/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rsync</a:t>
                </a:r>
                <a:endParaRPr lang="ru-RU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Стрелка вправо 11"/>
              <p:cNvSpPr/>
              <p:nvPr/>
            </p:nvSpPr>
            <p:spPr>
              <a:xfrm>
                <a:off x="3500430" y="1571612"/>
                <a:ext cx="828948" cy="642942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3" name="Группа 22"/>
          <p:cNvGrpSpPr/>
          <p:nvPr/>
        </p:nvGrpSpPr>
        <p:grpSpPr>
          <a:xfrm>
            <a:off x="285720" y="2381964"/>
            <a:ext cx="5786478" cy="642942"/>
            <a:chOff x="571472" y="1608546"/>
            <a:chExt cx="5786478" cy="642942"/>
          </a:xfrm>
        </p:grpSpPr>
        <p:grpSp>
          <p:nvGrpSpPr>
            <p:cNvPr id="24" name="Группа 6"/>
            <p:cNvGrpSpPr/>
            <p:nvPr/>
          </p:nvGrpSpPr>
          <p:grpSpPr>
            <a:xfrm>
              <a:off x="571472" y="1712229"/>
              <a:ext cx="1000132" cy="430887"/>
              <a:chOff x="1571604" y="1714488"/>
              <a:chExt cx="1000132" cy="430887"/>
            </a:xfrm>
          </p:grpSpPr>
          <p:sp>
            <p:nvSpPr>
              <p:cNvPr id="40" name="Скругленный прямоугольник 4"/>
              <p:cNvSpPr/>
              <p:nvPr/>
            </p:nvSpPr>
            <p:spPr>
              <a:xfrm>
                <a:off x="1571604" y="1714488"/>
                <a:ext cx="1000132" cy="42862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TextBox 5"/>
              <p:cNvSpPr txBox="1"/>
              <p:nvPr/>
            </p:nvSpPr>
            <p:spPr>
              <a:xfrm>
                <a:off x="1714480" y="1714488"/>
                <a:ext cx="71045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100" b="1" dirty="0">
                    <a:latin typeface="Arial" pitchFamily="34" charset="0"/>
                    <a:cs typeface="Arial" pitchFamily="34" charset="0"/>
                  </a:rPr>
                  <a:t>УАМС</a:t>
                </a:r>
              </a:p>
              <a:p>
                <a:pPr algn="ctr"/>
                <a:r>
                  <a:rPr lang="en-US" sz="1100" b="1" dirty="0">
                    <a:latin typeface="Arial" pitchFamily="34" charset="0"/>
                    <a:cs typeface="Arial" pitchFamily="34" charset="0"/>
                  </a:rPr>
                  <a:t>AMK-04</a:t>
                </a:r>
                <a:endParaRPr lang="ru-RU" sz="11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5" name="Группа 9"/>
            <p:cNvGrpSpPr/>
            <p:nvPr/>
          </p:nvGrpSpPr>
          <p:grpSpPr>
            <a:xfrm>
              <a:off x="1634416" y="1671358"/>
              <a:ext cx="714380" cy="500066"/>
              <a:chOff x="2000232" y="1714488"/>
              <a:chExt cx="857256" cy="571504"/>
            </a:xfrm>
          </p:grpSpPr>
          <p:sp>
            <p:nvSpPr>
              <p:cNvPr id="38" name="Стрелка вправо 7"/>
              <p:cNvSpPr/>
              <p:nvPr/>
            </p:nvSpPr>
            <p:spPr>
              <a:xfrm>
                <a:off x="2000232" y="1714488"/>
                <a:ext cx="857256" cy="571504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000232" y="1857365"/>
                <a:ext cx="857256" cy="281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RS-485</a:t>
                </a:r>
                <a:endParaRPr lang="ru-RU" sz="1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6" name="Группа 10"/>
            <p:cNvGrpSpPr/>
            <p:nvPr/>
          </p:nvGrpSpPr>
          <p:grpSpPr>
            <a:xfrm>
              <a:off x="4474684" y="1714488"/>
              <a:ext cx="1000132" cy="430887"/>
              <a:chOff x="1571604" y="1714488"/>
              <a:chExt cx="1000132" cy="430887"/>
            </a:xfrm>
          </p:grpSpPr>
          <p:sp>
            <p:nvSpPr>
              <p:cNvPr id="36" name="Скругленный прямоугольник 35"/>
              <p:cNvSpPr/>
              <p:nvPr/>
            </p:nvSpPr>
            <p:spPr>
              <a:xfrm>
                <a:off x="1571604" y="1714488"/>
                <a:ext cx="1000132" cy="42862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714480" y="1714488"/>
                <a:ext cx="82105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100" b="1" dirty="0">
                    <a:latin typeface="Arial" pitchFamily="34" charset="0"/>
                    <a:cs typeface="Arial" pitchFamily="34" charset="0"/>
                  </a:rPr>
                  <a:t>Система </a:t>
                </a:r>
              </a:p>
              <a:p>
                <a:pPr algn="ctr"/>
                <a:r>
                  <a:rPr lang="ru-RU" sz="1100" b="1" dirty="0">
                    <a:latin typeface="Arial" pitchFamily="34" charset="0"/>
                    <a:cs typeface="Arial" pitchFamily="34" charset="0"/>
                  </a:rPr>
                  <a:t>связи</a:t>
                </a:r>
              </a:p>
            </p:txBody>
          </p:sp>
        </p:grpSp>
        <p:grpSp>
          <p:nvGrpSpPr>
            <p:cNvPr id="27" name="Группа 17"/>
            <p:cNvGrpSpPr/>
            <p:nvPr/>
          </p:nvGrpSpPr>
          <p:grpSpPr>
            <a:xfrm>
              <a:off x="3440048" y="1608546"/>
              <a:ext cx="1000132" cy="642942"/>
              <a:chOff x="3500430" y="1571612"/>
              <a:chExt cx="1000132" cy="642942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500430" y="1714488"/>
                <a:ext cx="8402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USB, Wi-Fi</a:t>
                </a:r>
              </a:p>
              <a:p>
                <a:pPr algn="ctr"/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Ethernet</a:t>
                </a:r>
                <a:endParaRPr lang="ru-RU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Стрелка вправо 34"/>
              <p:cNvSpPr/>
              <p:nvPr/>
            </p:nvSpPr>
            <p:spPr>
              <a:xfrm>
                <a:off x="3500430" y="1571612"/>
                <a:ext cx="1000132" cy="642942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8" name="Группа 18"/>
            <p:cNvGrpSpPr/>
            <p:nvPr/>
          </p:nvGrpSpPr>
          <p:grpSpPr>
            <a:xfrm>
              <a:off x="2385730" y="1705862"/>
              <a:ext cx="1000132" cy="430887"/>
              <a:chOff x="1571604" y="1714488"/>
              <a:chExt cx="1000132" cy="430887"/>
            </a:xfrm>
          </p:grpSpPr>
          <p:sp>
            <p:nvSpPr>
              <p:cNvPr id="32" name="Скругленный прямоугольник 31"/>
              <p:cNvSpPr/>
              <p:nvPr/>
            </p:nvSpPr>
            <p:spPr>
              <a:xfrm>
                <a:off x="1571604" y="1714488"/>
                <a:ext cx="1000132" cy="42862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714480" y="1714488"/>
                <a:ext cx="67037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100" b="1" dirty="0">
                    <a:latin typeface="Arial" pitchFamily="34" charset="0"/>
                    <a:cs typeface="Arial" pitchFamily="34" charset="0"/>
                  </a:rPr>
                  <a:t>КСД</a:t>
                </a:r>
              </a:p>
              <a:p>
                <a:pPr algn="ctr"/>
                <a:r>
                  <a:rPr lang="en-US" sz="1100" b="1" dirty="0">
                    <a:latin typeface="Arial" pitchFamily="34" charset="0"/>
                    <a:cs typeface="Arial" pitchFamily="34" charset="0"/>
                  </a:rPr>
                  <a:t>4Meteo</a:t>
                </a:r>
                <a:endParaRPr lang="ru-RU" sz="11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9" name="Группа 21"/>
            <p:cNvGrpSpPr/>
            <p:nvPr/>
          </p:nvGrpSpPr>
          <p:grpSpPr>
            <a:xfrm>
              <a:off x="5446217" y="1608546"/>
              <a:ext cx="911733" cy="642942"/>
              <a:chOff x="3417645" y="1571612"/>
              <a:chExt cx="911733" cy="642942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3417645" y="1705862"/>
                <a:ext cx="8402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TCP/IP</a:t>
                </a:r>
              </a:p>
              <a:p>
                <a:pPr algn="ctr"/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rsync</a:t>
                </a:r>
                <a:endParaRPr lang="ru-RU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Стрелка вправо 30"/>
              <p:cNvSpPr/>
              <p:nvPr/>
            </p:nvSpPr>
            <p:spPr>
              <a:xfrm>
                <a:off x="3500430" y="1571612"/>
                <a:ext cx="828948" cy="642942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2" name="Стрелка углом 41"/>
          <p:cNvSpPr/>
          <p:nvPr/>
        </p:nvSpPr>
        <p:spPr>
          <a:xfrm rot="10800000">
            <a:off x="6143636" y="3239220"/>
            <a:ext cx="1785950" cy="1081260"/>
          </a:xfrm>
          <a:prstGeom prst="bentArrow">
            <a:avLst>
              <a:gd name="adj1" fmla="val 37075"/>
              <a:gd name="adj2" fmla="val 25000"/>
              <a:gd name="adj3" fmla="val 25000"/>
              <a:gd name="adj4" fmla="val 43750"/>
            </a:avLst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4857752" y="3033082"/>
            <a:ext cx="1225913" cy="1431414"/>
            <a:chOff x="4857752" y="4143380"/>
            <a:chExt cx="1225913" cy="1431414"/>
          </a:xfrm>
        </p:grpSpPr>
        <p:grpSp>
          <p:nvGrpSpPr>
            <p:cNvPr id="44" name="Группа 27"/>
            <p:cNvGrpSpPr/>
            <p:nvPr/>
          </p:nvGrpSpPr>
          <p:grpSpPr>
            <a:xfrm>
              <a:off x="4857752" y="4143380"/>
              <a:ext cx="1225913" cy="1431414"/>
              <a:chOff x="1643042" y="2571744"/>
              <a:chExt cx="1298026" cy="500066"/>
            </a:xfrm>
          </p:grpSpPr>
          <p:sp>
            <p:nvSpPr>
              <p:cNvPr id="46" name="Скругленный прямоугольник 25"/>
              <p:cNvSpPr/>
              <p:nvPr/>
            </p:nvSpPr>
            <p:spPr>
              <a:xfrm>
                <a:off x="1643042" y="2571744"/>
                <a:ext cx="1285884" cy="500066"/>
              </a:xfrm>
              <a:prstGeom prst="roundRect">
                <a:avLst/>
              </a:prstGeom>
              <a:noFill/>
              <a:ln w="508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TextBox 26"/>
              <p:cNvSpPr txBox="1"/>
              <p:nvPr/>
            </p:nvSpPr>
            <p:spPr>
              <a:xfrm>
                <a:off x="1643042" y="2596701"/>
                <a:ext cx="1298026" cy="1077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Arial" pitchFamily="34" charset="0"/>
                    <a:cs typeface="Arial" pitchFamily="34" charset="0"/>
                  </a:rPr>
                  <a:t>Сервер БД</a:t>
                </a:r>
              </a:p>
            </p:txBody>
          </p:sp>
        </p:grpSp>
        <p:pic>
          <p:nvPicPr>
            <p:cNvPr id="45" name="Рисунок 44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72066" y="4646101"/>
              <a:ext cx="785818" cy="785818"/>
            </a:xfrm>
            <a:prstGeom prst="rect">
              <a:avLst/>
            </a:prstGeom>
            <a:noFill/>
          </p:spPr>
        </p:pic>
      </p:grpSp>
      <p:sp>
        <p:nvSpPr>
          <p:cNvPr id="48" name="TextBox 47"/>
          <p:cNvSpPr txBox="1"/>
          <p:nvPr/>
        </p:nvSpPr>
        <p:spPr>
          <a:xfrm>
            <a:off x="6228184" y="387914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TCP/IP rsync</a:t>
            </a:r>
            <a:endParaRPr lang="ru-RU" dirty="0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714480" y="3433144"/>
            <a:ext cx="1928826" cy="57150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2071670" y="3528392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MeteoFlow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Стрелка вправо 50"/>
          <p:cNvSpPr/>
          <p:nvPr/>
        </p:nvSpPr>
        <p:spPr>
          <a:xfrm rot="10800000">
            <a:off x="3714745" y="3456384"/>
            <a:ext cx="1071570" cy="571504"/>
          </a:xfrm>
          <a:prstGeom prst="rightArrow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971600" y="4536504"/>
            <a:ext cx="5328592" cy="1916832"/>
          </a:xfrm>
          <a:prstGeom prst="round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1979712" y="4680520"/>
            <a:ext cx="1496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TomskFluxNet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857620" y="3552776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Internet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5" name="Стрелка вниз 54"/>
          <p:cNvSpPr/>
          <p:nvPr/>
        </p:nvSpPr>
        <p:spPr>
          <a:xfrm>
            <a:off x="2339752" y="4032448"/>
            <a:ext cx="642942" cy="500066"/>
          </a:xfrm>
          <a:prstGeom prst="downArrow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 descr="C:\Users\eraser\Pictures\earth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5040560"/>
            <a:ext cx="1062046" cy="99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Рисунок 57" descr="C:\Users\eraser\Pictures\earth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4456" y="864096"/>
            <a:ext cx="228601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58"/>
          <p:cNvSpPr txBox="1"/>
          <p:nvPr/>
        </p:nvSpPr>
        <p:spPr>
          <a:xfrm>
            <a:off x="1115616" y="4968552"/>
            <a:ext cx="338437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en-US" sz="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Flux</a:t>
            </a:r>
            <a:r>
              <a:rPr lang="ru-RU" sz="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кросс-платформенного</a:t>
            </a:r>
            <a:r>
              <a:rPr lang="en-US" sz="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(Python)</a:t>
            </a:r>
            <a:r>
              <a:rPr lang="ru-RU" sz="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программного обеспечения функционирующего в автоматическом режиме на сервере. </a:t>
            </a:r>
          </a:p>
          <a:p>
            <a:r>
              <a:rPr lang="ru-RU" sz="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sz="900" b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Препроцессинг</a:t>
            </a:r>
            <a:r>
              <a:rPr lang="ru-RU" sz="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(фильтрация: </a:t>
            </a:r>
            <a:r>
              <a:rPr lang="ru-RU" sz="900" b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gate</a:t>
            </a:r>
            <a:r>
              <a:rPr lang="ru-RU" sz="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, 3 </a:t>
            </a:r>
            <a:r>
              <a:rPr lang="ru-RU" sz="900" b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sigma</a:t>
            </a:r>
            <a:r>
              <a:rPr lang="ru-RU" sz="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900" b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detrend</a:t>
            </a:r>
            <a:r>
              <a:rPr lang="en-US" sz="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tilt</a:t>
            </a:r>
            <a:r>
              <a:rPr lang="ru-RU" sz="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correct</a:t>
            </a:r>
            <a:r>
              <a:rPr lang="ru-RU" sz="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ru-RU" sz="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2 Расчет корреляционных моментов, турбулентных параметров и средних значений метеовеличин в автоматическом режиме. </a:t>
            </a:r>
          </a:p>
          <a:p>
            <a:endParaRPr lang="ru-RU" sz="9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4572000" y="4761274"/>
            <a:ext cx="1440160" cy="1647438"/>
            <a:chOff x="4857752" y="4143380"/>
            <a:chExt cx="1225913" cy="1431414"/>
          </a:xfrm>
        </p:grpSpPr>
        <p:grpSp>
          <p:nvGrpSpPr>
            <p:cNvPr id="61" name="Группа 27"/>
            <p:cNvGrpSpPr/>
            <p:nvPr/>
          </p:nvGrpSpPr>
          <p:grpSpPr>
            <a:xfrm>
              <a:off x="4857752" y="4143380"/>
              <a:ext cx="1225913" cy="1431414"/>
              <a:chOff x="1643042" y="2571744"/>
              <a:chExt cx="1298026" cy="500066"/>
            </a:xfrm>
          </p:grpSpPr>
          <p:sp>
            <p:nvSpPr>
              <p:cNvPr id="63" name="Скругленный прямоугольник 25"/>
              <p:cNvSpPr/>
              <p:nvPr/>
            </p:nvSpPr>
            <p:spPr>
              <a:xfrm>
                <a:off x="1643042" y="2571744"/>
                <a:ext cx="1285884" cy="500066"/>
              </a:xfrm>
              <a:prstGeom prst="roundRect">
                <a:avLst/>
              </a:prstGeom>
              <a:noFill/>
              <a:ln w="508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TextBox 26"/>
              <p:cNvSpPr txBox="1"/>
              <p:nvPr/>
            </p:nvSpPr>
            <p:spPr>
              <a:xfrm>
                <a:off x="1643042" y="2596701"/>
                <a:ext cx="1298026" cy="165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Сервер БД</a:t>
                </a:r>
                <a:endParaRPr lang="en-US" sz="16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600" dirty="0">
                    <a:solidFill>
                      <a:schemeClr val="bg1">
                        <a:lumMod val="9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mirror</a:t>
                </a:r>
                <a:endParaRPr lang="ru-RU" sz="16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62" name="Рисунок 61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72066" y="4646101"/>
              <a:ext cx="785818" cy="785818"/>
            </a:xfrm>
            <a:prstGeom prst="rect">
              <a:avLst/>
            </a:prstGeom>
            <a:noFill/>
          </p:spPr>
        </p:pic>
      </p:grpSp>
      <p:sp>
        <p:nvSpPr>
          <p:cNvPr id="65" name="Двойная стрелка влево/вправо 64"/>
          <p:cNvSpPr/>
          <p:nvPr/>
        </p:nvSpPr>
        <p:spPr>
          <a:xfrm>
            <a:off x="6372200" y="5328592"/>
            <a:ext cx="714380" cy="2857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 вправо 65"/>
          <p:cNvSpPr/>
          <p:nvPr/>
        </p:nvSpPr>
        <p:spPr>
          <a:xfrm rot="10800000">
            <a:off x="539552" y="3456384"/>
            <a:ext cx="1071570" cy="571504"/>
          </a:xfrm>
          <a:prstGeom prst="rightArrow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/>
          <p:cNvSpPr txBox="1"/>
          <p:nvPr/>
        </p:nvSpPr>
        <p:spPr>
          <a:xfrm>
            <a:off x="749480" y="3572820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Client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5554985">
            <a:off x="5303367" y="4462876"/>
            <a:ext cx="275291" cy="2857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" name="Рисунок 71" descr="C:\Users\eraser\Pictures\earth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184576"/>
            <a:ext cx="135632" cy="13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r>
              <a:rPr lang="ru-RU" sz="2200" b="1" dirty="0">
                <a:latin typeface="Arial" pitchFamily="34" charset="0"/>
                <a:cs typeface="Arial" pitchFamily="34" charset="0"/>
              </a:rPr>
              <a:t>Клиент 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MeteoFlow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9156" y="730733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100" b="1" dirty="0">
                <a:latin typeface="Arial" pitchFamily="34" charset="0"/>
                <a:cs typeface="Arial" pitchFamily="34" charset="0"/>
              </a:rPr>
              <a:t>MeteoFlow позволяет контролировать качество полученных данных после прохождения различных фильтров, а также осуществлять визуальный контроль исходных данных каждого обрабатываемого файла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85794"/>
            <a:ext cx="4286280" cy="277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3714753"/>
            <a:ext cx="415103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4572000" y="1530384"/>
            <a:ext cx="44291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uv uw vw wt ut vt uu vv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uut vvt wwt utt vtt wtt uvt uwt vwt wuu wvv uuu vvv www ttt wuvw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 tau TKE Et L u*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 D w t P r ro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assi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 v w t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exc: u v w t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rms: u v w t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Alfa –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угол атаки термоанемометра</a:t>
            </a: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72000" y="1571612"/>
            <a:ext cx="4357718" cy="92869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72000" y="2643182"/>
            <a:ext cx="2071702" cy="35719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43438" y="3197434"/>
            <a:ext cx="1500198" cy="35719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72000" y="3714752"/>
            <a:ext cx="4143404" cy="128588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Скругленный прямоугольник 50"/>
          <p:cNvSpPr/>
          <p:nvPr/>
        </p:nvSpPr>
        <p:spPr>
          <a:xfrm>
            <a:off x="4857752" y="5500702"/>
            <a:ext cx="1500198" cy="35719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83476" y="4000504"/>
            <a:ext cx="4289118" cy="135732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76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511156"/>
          </a:xfrm>
        </p:spPr>
        <p:txBody>
          <a:bodyPr>
            <a:normAutofit/>
          </a:bodyPr>
          <a:lstStyle/>
          <a:p>
            <a:r>
              <a:rPr lang="ru-RU" sz="2200" b="1" dirty="0">
                <a:latin typeface="Arial" pitchFamily="34" charset="0"/>
                <a:cs typeface="Arial" pitchFamily="34" charset="0"/>
              </a:rPr>
              <a:t>ПО 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Flux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83476" y="1928802"/>
            <a:ext cx="4289118" cy="92869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76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86314" y="3000372"/>
            <a:ext cx="2071702" cy="35719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76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83476" y="3500438"/>
            <a:ext cx="1574474" cy="35719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76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1428728" y="642918"/>
            <a:ext cx="1500198" cy="500066"/>
            <a:chOff x="857224" y="714356"/>
            <a:chExt cx="1500198" cy="500066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857224" y="714356"/>
              <a:ext cx="1500198" cy="500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75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42976" y="785794"/>
              <a:ext cx="928694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/>
            </a:lstStyle>
            <a:p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4Meteo</a:t>
              </a:r>
              <a:endParaRPr lang="ru-RU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5" name="Стрелка вниз 24"/>
          <p:cNvSpPr/>
          <p:nvPr/>
        </p:nvSpPr>
        <p:spPr>
          <a:xfrm>
            <a:off x="1928794" y="1142984"/>
            <a:ext cx="500066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78508" y="1571612"/>
            <a:ext cx="4357718" cy="459369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28596" y="1857364"/>
            <a:ext cx="1285884" cy="64294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14348" y="1845222"/>
            <a:ext cx="783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fgate</a:t>
            </a:r>
            <a:endParaRPr lang="en-US" dirty="0"/>
          </a:p>
          <a:p>
            <a:r>
              <a:rPr lang="en-US" dirty="0" err="1"/>
              <a:t>v,u,w,t</a:t>
            </a:r>
            <a:endParaRPr lang="ru-RU" dirty="0"/>
          </a:p>
        </p:txBody>
      </p:sp>
      <p:grpSp>
        <p:nvGrpSpPr>
          <p:cNvPr id="33" name="Группа 32"/>
          <p:cNvGrpSpPr/>
          <p:nvPr/>
        </p:nvGrpSpPr>
        <p:grpSpPr>
          <a:xfrm>
            <a:off x="428596" y="2786058"/>
            <a:ext cx="1285884" cy="369332"/>
            <a:chOff x="428596" y="2786058"/>
            <a:chExt cx="1285884" cy="369332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428596" y="2786058"/>
              <a:ext cx="1285884" cy="357190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85786" y="2786058"/>
              <a:ext cx="5950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mnk</a:t>
              </a:r>
              <a:endParaRPr lang="ru-RU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28596" y="3429000"/>
            <a:ext cx="1285884" cy="655084"/>
            <a:chOff x="500034" y="3357562"/>
            <a:chExt cx="1285884" cy="655084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71472" y="3357562"/>
              <a:ext cx="117628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/>
                <a:t>sigmafilter</a:t>
              </a:r>
              <a:endParaRPr lang="en-US" dirty="0"/>
            </a:p>
            <a:p>
              <a:pPr algn="ctr"/>
              <a:r>
                <a:rPr lang="en-US" dirty="0" err="1"/>
                <a:t>v,u,w</a:t>
              </a:r>
              <a:r>
                <a:rPr lang="en-US" dirty="0"/>
                <a:t>, t</a:t>
              </a:r>
              <a:endParaRPr lang="ru-RU" dirty="0"/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500034" y="3357562"/>
              <a:ext cx="1285884" cy="655084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Стрелка вниз 35"/>
          <p:cNvSpPr/>
          <p:nvPr/>
        </p:nvSpPr>
        <p:spPr>
          <a:xfrm>
            <a:off x="785786" y="2500306"/>
            <a:ext cx="500066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>
            <a:off x="785786" y="3143248"/>
            <a:ext cx="500066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/>
          <p:cNvGrpSpPr/>
          <p:nvPr/>
        </p:nvGrpSpPr>
        <p:grpSpPr>
          <a:xfrm>
            <a:off x="428596" y="5000636"/>
            <a:ext cx="1285884" cy="369332"/>
            <a:chOff x="428596" y="2786058"/>
            <a:chExt cx="1285884" cy="369332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428596" y="2786058"/>
              <a:ext cx="1285884" cy="357190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785786" y="2786058"/>
              <a:ext cx="6677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axrot</a:t>
              </a:r>
              <a:endParaRPr lang="ru-RU" dirty="0"/>
            </a:p>
          </p:txBody>
        </p:sp>
      </p:grpSp>
      <p:sp>
        <p:nvSpPr>
          <p:cNvPr id="41" name="Стрелка вниз 40"/>
          <p:cNvSpPr/>
          <p:nvPr/>
        </p:nvSpPr>
        <p:spPr>
          <a:xfrm>
            <a:off x="857224" y="4071942"/>
            <a:ext cx="500066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/>
        </p:nvGrpSpPr>
        <p:grpSpPr>
          <a:xfrm>
            <a:off x="428596" y="4357694"/>
            <a:ext cx="1285884" cy="369332"/>
            <a:chOff x="428596" y="2786058"/>
            <a:chExt cx="1285884" cy="369332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428596" y="2786058"/>
              <a:ext cx="1285884" cy="357190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642910" y="2786058"/>
              <a:ext cx="9338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detrend</a:t>
              </a:r>
              <a:endParaRPr lang="ru-RU" dirty="0"/>
            </a:p>
          </p:txBody>
        </p:sp>
      </p:grpSp>
      <p:sp>
        <p:nvSpPr>
          <p:cNvPr id="46" name="Стрелка вниз 45"/>
          <p:cNvSpPr/>
          <p:nvPr/>
        </p:nvSpPr>
        <p:spPr>
          <a:xfrm>
            <a:off x="857224" y="4714884"/>
            <a:ext cx="500066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2566280" y="4429132"/>
            <a:ext cx="10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smoment</a:t>
            </a:r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2500298" y="4929198"/>
            <a:ext cx="1137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structfunc</a:t>
            </a:r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2786050" y="5488560"/>
            <a:ext cx="516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psd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5143504" y="548856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en-US" b="1" baseline="-25000" dirty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n-US" b="1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C</a:t>
            </a:r>
            <a:r>
              <a:rPr lang="en-US" b="1" baseline="-25000" dirty="0">
                <a:solidFill>
                  <a:schemeClr val="tx2">
                    <a:lumMod val="75000"/>
                  </a:schemeClr>
                </a:solidFill>
              </a:rPr>
              <a:t>n</a:t>
            </a:r>
            <a:r>
              <a:rPr lang="en-US" b="1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C</a:t>
            </a:r>
            <a:r>
              <a:rPr lang="en-US" b="1" baseline="-25000" dirty="0">
                <a:solidFill>
                  <a:schemeClr val="tx2">
                    <a:lumMod val="75000"/>
                  </a:schemeClr>
                </a:solidFill>
              </a:rPr>
              <a:t>v</a:t>
            </a:r>
            <a:r>
              <a:rPr lang="en-US" b="1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endParaRPr lang="ru-RU" b="1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2357422" y="4429132"/>
            <a:ext cx="1500198" cy="35719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357422" y="4929198"/>
            <a:ext cx="1428760" cy="35719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2357422" y="5500702"/>
            <a:ext cx="1428760" cy="35719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право 55"/>
          <p:cNvSpPr/>
          <p:nvPr/>
        </p:nvSpPr>
        <p:spPr>
          <a:xfrm>
            <a:off x="1785918" y="4572008"/>
            <a:ext cx="500066" cy="1214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6" name="Picture 12" descr="C:\Users\eraser\Pictures\baza-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714488"/>
            <a:ext cx="1214446" cy="1214446"/>
          </a:xfrm>
          <a:prstGeom prst="rect">
            <a:avLst/>
          </a:prstGeom>
          <a:noFill/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224224"/>
            <a:ext cx="1214446" cy="120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7" name="Picture 13" descr="C:\Users\eraser\Pictures\pyth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000372"/>
            <a:ext cx="2214578" cy="1107289"/>
          </a:xfrm>
          <a:prstGeom prst="rect">
            <a:avLst/>
          </a:prstGeom>
          <a:noFill/>
        </p:spPr>
      </p:pic>
      <p:pic>
        <p:nvPicPr>
          <p:cNvPr id="6158" name="Picture 14" descr="C:\Users\eraser\Pictures\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28604"/>
            <a:ext cx="1428760" cy="952507"/>
          </a:xfrm>
          <a:prstGeom prst="rect">
            <a:avLst/>
          </a:prstGeom>
          <a:noFill/>
        </p:spPr>
      </p:pic>
      <p:sp>
        <p:nvSpPr>
          <p:cNvPr id="61" name="Скругленный прямоугольник 60"/>
          <p:cNvSpPr/>
          <p:nvPr/>
        </p:nvSpPr>
        <p:spPr>
          <a:xfrm>
            <a:off x="4806046" y="1428736"/>
            <a:ext cx="2071702" cy="35719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76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5286380" y="1416594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quality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83476" y="1897818"/>
            <a:ext cx="44291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uv uw vw wt ut vt uu vv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uut vvt wwt utt vtt wtt uvt uwt vwt wuu wvv uuu vvv www ttt wuvw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 tau TKE Et L u*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 D w t P r ro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skewness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 v w t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kurtosis: u v w t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rms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u v w t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alfa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угол атаки термоанемометра</a:t>
            </a: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7476"/>
            <a:ext cx="8229600" cy="936104"/>
          </a:xfrm>
        </p:spPr>
        <p:txBody>
          <a:bodyPr>
            <a:normAutofit/>
          </a:bodyPr>
          <a:lstStyle/>
          <a:p>
            <a:r>
              <a:rPr lang="ru-RU" sz="2200" b="1" dirty="0">
                <a:latin typeface="Arial" pitchFamily="34" charset="0"/>
                <a:cs typeface="Arial" pitchFamily="34" charset="0"/>
              </a:rPr>
              <a:t>Организация хранения, он-лайн доступа к базам данных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536" y="973190"/>
            <a:ext cx="3816424" cy="1879746"/>
          </a:xfrm>
          <a:prstGeom prst="round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261221"/>
            <a:ext cx="936104" cy="73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827584" y="1765278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ПО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Flux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b="1" dirty="0" err="1">
                <a:latin typeface="Arial" pitchFamily="34" charset="0"/>
                <a:cs typeface="Arial" pitchFamily="34" charset="0"/>
              </a:rPr>
              <a:t>JupyterHub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(Python)</a:t>
            </a:r>
          </a:p>
          <a:p>
            <a:pPr algn="just"/>
            <a:r>
              <a:rPr lang="en-US" b="1" dirty="0">
                <a:latin typeface="Arial" pitchFamily="34" charset="0"/>
                <a:cs typeface="Arial" pitchFamily="34" charset="0"/>
              </a:rPr>
              <a:t>Web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1189214"/>
            <a:ext cx="175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TomskFluxNet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004048" y="973190"/>
            <a:ext cx="3312367" cy="3672408"/>
            <a:chOff x="4857753" y="4143380"/>
            <a:chExt cx="1214446" cy="1431414"/>
          </a:xfrm>
        </p:grpSpPr>
        <p:grpSp>
          <p:nvGrpSpPr>
            <p:cNvPr id="12" name="Группа 27"/>
            <p:cNvGrpSpPr/>
            <p:nvPr/>
          </p:nvGrpSpPr>
          <p:grpSpPr>
            <a:xfrm>
              <a:off x="4857753" y="4143380"/>
              <a:ext cx="1214446" cy="1431414"/>
              <a:chOff x="1643042" y="2571744"/>
              <a:chExt cx="1285884" cy="500066"/>
            </a:xfrm>
          </p:grpSpPr>
          <p:sp>
            <p:nvSpPr>
              <p:cNvPr id="14" name="Скругленный прямоугольник 25"/>
              <p:cNvSpPr/>
              <p:nvPr/>
            </p:nvSpPr>
            <p:spPr>
              <a:xfrm>
                <a:off x="1643042" y="2571744"/>
                <a:ext cx="1285884" cy="500066"/>
              </a:xfrm>
              <a:prstGeom prst="roundRect">
                <a:avLst/>
              </a:prstGeom>
              <a:noFill/>
              <a:ln w="508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TextBox 26"/>
              <p:cNvSpPr txBox="1"/>
              <p:nvPr/>
            </p:nvSpPr>
            <p:spPr>
              <a:xfrm>
                <a:off x="1988971" y="2596701"/>
                <a:ext cx="606167" cy="54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000" b="1" dirty="0">
                    <a:latin typeface="Arial" pitchFamily="34" charset="0"/>
                    <a:cs typeface="Arial" pitchFamily="34" charset="0"/>
                  </a:rPr>
                  <a:t>Сервер БД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3" name="Рисунок 12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2066" y="4646101"/>
              <a:ext cx="785818" cy="785818"/>
            </a:xfrm>
            <a:prstGeom prst="rect">
              <a:avLst/>
            </a:prstGeom>
            <a:noFill/>
          </p:spPr>
        </p:pic>
      </p:grp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77246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5724128" y="4213550"/>
            <a:ext cx="2404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File database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raw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Двойная стрелка влево/вправо 17"/>
          <p:cNvSpPr/>
          <p:nvPr/>
        </p:nvSpPr>
        <p:spPr>
          <a:xfrm>
            <a:off x="4217662" y="1797175"/>
            <a:ext cx="714380" cy="4297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29" name="Picture 5" descr="C:\Users\Алексей Телминов\Pictures\jhimc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2924944"/>
            <a:ext cx="4032448" cy="2743842"/>
          </a:xfrm>
          <a:prstGeom prst="rect">
            <a:avLst/>
          </a:prstGeom>
          <a:noFill/>
        </p:spPr>
      </p:pic>
      <p:pic>
        <p:nvPicPr>
          <p:cNvPr id="4" name="Рисунок 3" descr="Изображение выглядит как текст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992DEC4-510A-BA06-9219-A19CFA6AF9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01" y="5289580"/>
            <a:ext cx="5066094" cy="12871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8448F-AD39-48B2-6EF1-BCFE3384E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/>
          </a:bodyPr>
          <a:lstStyle/>
          <a:p>
            <a:r>
              <a:rPr lang="ru-RU" sz="2200" b="1" dirty="0">
                <a:latin typeface="Arial" pitchFamily="34" charset="0"/>
                <a:cs typeface="Arial" pitchFamily="34" charset="0"/>
              </a:rPr>
              <a:t>Сайт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сети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TomskFluxNet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Изображение выглядит как текст, линия, График, Шрифт">
            <a:extLst>
              <a:ext uri="{FF2B5EF4-FFF2-40B4-BE49-F238E27FC236}">
                <a16:creationId xmlns:a16="http://schemas.microsoft.com/office/drawing/2014/main" id="{2161572E-BA70-6EA4-43D0-BF8FC7333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59" y="1023040"/>
            <a:ext cx="8319509" cy="492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77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Изображение выглядит как карта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54CF120-A2DC-09DB-3530-2DA2BAE95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764704"/>
            <a:ext cx="7893031" cy="59404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F8663-DE66-0C68-3706-8D5D7332B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634082"/>
          </a:xfrm>
        </p:spPr>
        <p:txBody>
          <a:bodyPr>
            <a:normAutofit/>
          </a:bodyPr>
          <a:lstStyle/>
          <a:p>
            <a:r>
              <a:rPr lang="ru-RU" sz="2200" b="1" dirty="0">
                <a:latin typeface="Arial" pitchFamily="34" charset="0"/>
                <a:cs typeface="Arial" pitchFamily="34" charset="0"/>
              </a:rPr>
              <a:t>Система мониторинга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TomskFluxNet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область</a:t>
            </a:r>
          </a:p>
        </p:txBody>
      </p:sp>
      <p:pic>
        <p:nvPicPr>
          <p:cNvPr id="16" name="Picture 5" descr="C:\Users\eraser\Pictures\favicon.png">
            <a:extLst>
              <a:ext uri="{FF2B5EF4-FFF2-40B4-BE49-F238E27FC236}">
                <a16:creationId xmlns:a16="http://schemas.microsoft.com/office/drawing/2014/main" id="{EEA53C98-BC28-E393-01C3-61FD3A7DF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872" y="917600"/>
            <a:ext cx="812800" cy="711200"/>
          </a:xfrm>
          <a:prstGeom prst="rect">
            <a:avLst/>
          </a:prstGeom>
          <a:noFill/>
        </p:spPr>
      </p:pic>
      <p:pic>
        <p:nvPicPr>
          <p:cNvPr id="18" name="Рисунок 17" descr="Изображение выглядит как на открытом воздухе, растение, трава, неб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020F3A2-7ADA-E9A1-69B3-B0B228ADC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56216" y="5706495"/>
            <a:ext cx="1728193" cy="96286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на открытом воздухе, дерево, зима, неб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632C9B7-F762-1C95-EAC3-78FDE8883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5373216"/>
            <a:ext cx="1584176" cy="126466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на открытом воздухе, растение, трава, дере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98C2AAC-2715-7D7E-4A22-7725ACC97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009" y="4293096"/>
            <a:ext cx="1916783" cy="10723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ва, на открытом воздухе, дерево,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1695E9F-8231-2470-4FCE-7E2144265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6082" y="1628800"/>
            <a:ext cx="1517309" cy="147378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на открытом воздухе, небо, облако, сне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0FDDE0B-D062-7003-DBD7-5A569589D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144" y="2132856"/>
            <a:ext cx="1724960" cy="97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12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12621</TotalTime>
  <Words>805</Words>
  <Application>Microsoft Office PowerPoint</Application>
  <PresentationFormat>Экран (4:3)</PresentationFormat>
  <Paragraphs>143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Aptos</vt:lpstr>
      <vt:lpstr>Arial</vt:lpstr>
      <vt:lpstr>Calibri</vt:lpstr>
      <vt:lpstr>Тема Office</vt:lpstr>
      <vt:lpstr> Разработка системы мониторинга турбулентного энергообмена городского ландшафта с атмосферой для условий Северной ЕВРАЗИИ  (РНФ № 24-27-00300)  Тельминов А.Е.  </vt:lpstr>
      <vt:lpstr>Аппаратная часть - AMK</vt:lpstr>
      <vt:lpstr>Аппаратная часть - КСД</vt:lpstr>
      <vt:lpstr>Информационное взаимодействие</vt:lpstr>
      <vt:lpstr>Клиент MeteoFlow</vt:lpstr>
      <vt:lpstr>ПО Flux</vt:lpstr>
      <vt:lpstr>Организация хранения, он-лайн доступа к базам данных</vt:lpstr>
      <vt:lpstr>Сайт сети TomskFluxNet</vt:lpstr>
      <vt:lpstr>Система мониторинга TomskFluxNet область</vt:lpstr>
      <vt:lpstr>Система мониторинга TomskFluxNet город</vt:lpstr>
      <vt:lpstr>Система мониторинга TomskFluxNet каньон</vt:lpstr>
      <vt:lpstr>Выводы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Региональная система мониторинга энергообмена городского ландшафта с атмосферой г. Томск   Тельминов А.Е.1, Варенцов М.И.2, Кобзев А.А.1,  Капустин С.Н.1</dc:title>
  <dc:creator>eraser</dc:creator>
  <cp:lastModifiedBy>eraser</cp:lastModifiedBy>
  <cp:revision>230</cp:revision>
  <dcterms:created xsi:type="dcterms:W3CDTF">2024-11-06T01:48:22Z</dcterms:created>
  <dcterms:modified xsi:type="dcterms:W3CDTF">2026-02-02T12:54:52Z</dcterms:modified>
</cp:coreProperties>
</file>